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</p:sldMasterIdLst>
  <p:notesMasterIdLst>
    <p:notesMasterId r:id="rId15"/>
  </p:notesMasterIdLst>
  <p:handoutMasterIdLst>
    <p:handoutMasterId r:id="rId16"/>
  </p:handoutMasterIdLst>
  <p:sldIdLst>
    <p:sldId id="290" r:id="rId2"/>
    <p:sldId id="343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70" r:id="rId14"/>
  </p:sldIdLst>
  <p:sldSz cx="12192000" cy="6858000"/>
  <p:notesSz cx="6858000" cy="965676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1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B62B1"/>
    <a:srgbClr val="5A73FF"/>
    <a:srgbClr val="006600"/>
    <a:srgbClr val="008000"/>
    <a:srgbClr val="99CC00"/>
    <a:srgbClr val="FFFFCC"/>
    <a:srgbClr val="FFFF99"/>
    <a:srgbClr val="CC33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83" autoAdjust="0"/>
    <p:restoredTop sz="93621" autoAdjust="0"/>
  </p:normalViewPr>
  <p:slideViewPr>
    <p:cSldViewPr snapToGrid="0">
      <p:cViewPr varScale="1">
        <p:scale>
          <a:sx n="88" d="100"/>
          <a:sy n="88" d="100"/>
        </p:scale>
        <p:origin x="960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75" d="100"/>
          <a:sy n="75" d="100"/>
        </p:scale>
        <p:origin x="-648" y="-58"/>
      </p:cViewPr>
      <p:guideLst>
        <p:guide orient="horz" pos="231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9C1906-D963-455B-A403-2CB9C827A8D4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GB"/>
        </a:p>
      </dgm:t>
    </dgm:pt>
    <dgm:pt modelId="{F8FE91BD-A8C8-4C66-9EAD-55A1FC7946B9}">
      <dgm:prSet phldrT="[Testo]"/>
      <dgm:spPr/>
      <dgm:t>
        <a:bodyPr/>
        <a:lstStyle/>
        <a:p>
          <a:pPr algn="l"/>
          <a:r>
            <a:rPr lang="it-IT" altLang="it-IT">
              <a:solidFill>
                <a:schemeClr val="bg1"/>
              </a:solidFill>
              <a:latin typeface="Copperplate Gothic Light" panose="020E0507020206020404" pitchFamily="34" charset="77"/>
            </a:rPr>
            <a:t>Obiettivi del controllo</a:t>
          </a:r>
          <a:endParaRPr lang="en-GB" dirty="0">
            <a:solidFill>
              <a:schemeClr val="bg1"/>
            </a:solidFill>
          </a:endParaRPr>
        </a:p>
      </dgm:t>
    </dgm:pt>
    <dgm:pt modelId="{C676BBFE-00AB-4EDD-AD4E-2B4BAA8E0F5C}" type="parTrans" cxnId="{BF9F5AFE-5580-486D-8FCC-5FA6A4250E87}">
      <dgm:prSet/>
      <dgm:spPr/>
      <dgm:t>
        <a:bodyPr/>
        <a:lstStyle/>
        <a:p>
          <a:endParaRPr lang="en-GB">
            <a:solidFill>
              <a:schemeClr val="bg1"/>
            </a:solidFill>
          </a:endParaRPr>
        </a:p>
      </dgm:t>
    </dgm:pt>
    <dgm:pt modelId="{4F2134DB-1F73-47A1-870C-67CD35C09807}" type="sibTrans" cxnId="{BF9F5AFE-5580-486D-8FCC-5FA6A4250E87}">
      <dgm:prSet/>
      <dgm:spPr/>
      <dgm:t>
        <a:bodyPr/>
        <a:lstStyle/>
        <a:p>
          <a:endParaRPr lang="en-GB">
            <a:solidFill>
              <a:schemeClr val="bg1"/>
            </a:solidFill>
          </a:endParaRPr>
        </a:p>
      </dgm:t>
    </dgm:pt>
    <dgm:pt modelId="{F28D7BCB-8278-0344-B9E7-B9DC9E03CF20}">
      <dgm:prSet/>
      <dgm:spPr/>
      <dgm:t>
        <a:bodyPr/>
        <a:lstStyle/>
        <a:p>
          <a:pPr algn="l"/>
          <a:r>
            <a:rPr lang="it-IT" altLang="it-IT">
              <a:solidFill>
                <a:schemeClr val="bg1"/>
              </a:solidFill>
              <a:latin typeface="Copperplate Gothic Light" panose="020E0507020206020404" pitchFamily="34" charset="77"/>
            </a:rPr>
            <a:t>Specifiche a Regime e al Transitorio</a:t>
          </a:r>
          <a:endParaRPr lang="it-IT" altLang="it-IT" dirty="0">
            <a:solidFill>
              <a:schemeClr val="bg1"/>
            </a:solidFill>
            <a:latin typeface="Copperplate Gothic Light" panose="020E0507020206020404" pitchFamily="34" charset="77"/>
          </a:endParaRPr>
        </a:p>
      </dgm:t>
    </dgm:pt>
    <dgm:pt modelId="{C94F9083-FA43-1E41-8C1E-F885BCC29574}" type="parTrans" cxnId="{9D67B535-3647-EB48-AE23-93CEA7091E0E}">
      <dgm:prSet/>
      <dgm:spPr/>
      <dgm:t>
        <a:bodyPr/>
        <a:lstStyle/>
        <a:p>
          <a:endParaRPr lang="it-IT">
            <a:solidFill>
              <a:schemeClr val="bg1"/>
            </a:solidFill>
          </a:endParaRPr>
        </a:p>
      </dgm:t>
    </dgm:pt>
    <dgm:pt modelId="{B62428F4-F63D-184A-BE8D-97FFC673C9D3}" type="sibTrans" cxnId="{9D67B535-3647-EB48-AE23-93CEA7091E0E}">
      <dgm:prSet/>
      <dgm:spPr/>
      <dgm:t>
        <a:bodyPr/>
        <a:lstStyle/>
        <a:p>
          <a:endParaRPr lang="it-IT">
            <a:solidFill>
              <a:schemeClr val="bg1"/>
            </a:solidFill>
          </a:endParaRPr>
        </a:p>
      </dgm:t>
    </dgm:pt>
    <dgm:pt modelId="{9DDD871F-BE35-164F-BCC2-F6502690EB40}">
      <dgm:prSet/>
      <dgm:spPr/>
      <dgm:t>
        <a:bodyPr/>
        <a:lstStyle/>
        <a:p>
          <a:pPr algn="l"/>
          <a:r>
            <a:rPr lang="it-IT" altLang="it-IT">
              <a:solidFill>
                <a:schemeClr val="bg1"/>
              </a:solidFill>
              <a:latin typeface="Copperplate Gothic Light" panose="020E0507020206020404" pitchFamily="34" charset="77"/>
            </a:rPr>
            <a:t>Legami Globali</a:t>
          </a:r>
          <a:endParaRPr lang="it-IT" altLang="it-IT" dirty="0">
            <a:solidFill>
              <a:schemeClr val="bg1"/>
            </a:solidFill>
            <a:latin typeface="Copperplate Gothic Light" panose="020E0507020206020404" pitchFamily="34" charset="77"/>
          </a:endParaRPr>
        </a:p>
      </dgm:t>
    </dgm:pt>
    <dgm:pt modelId="{16FBD254-7BCA-B34E-AA81-6529880AFDF9}" type="parTrans" cxnId="{C22D7913-EDB0-A847-836D-3F302AE5D271}">
      <dgm:prSet/>
      <dgm:spPr/>
      <dgm:t>
        <a:bodyPr/>
        <a:lstStyle/>
        <a:p>
          <a:endParaRPr lang="it-IT">
            <a:solidFill>
              <a:schemeClr val="bg1"/>
            </a:solidFill>
          </a:endParaRPr>
        </a:p>
      </dgm:t>
    </dgm:pt>
    <dgm:pt modelId="{E246D9FB-47FF-A740-9EC3-112CDCF0A610}" type="sibTrans" cxnId="{C22D7913-EDB0-A847-836D-3F302AE5D271}">
      <dgm:prSet/>
      <dgm:spPr/>
      <dgm:t>
        <a:bodyPr/>
        <a:lstStyle/>
        <a:p>
          <a:endParaRPr lang="it-IT">
            <a:solidFill>
              <a:schemeClr val="bg1"/>
            </a:solidFill>
          </a:endParaRPr>
        </a:p>
      </dgm:t>
    </dgm:pt>
    <dgm:pt modelId="{A893A0D0-EC67-694C-ADC2-6030D8680FA7}">
      <dgm:prSet/>
      <dgm:spPr/>
      <dgm:t>
        <a:bodyPr/>
        <a:lstStyle/>
        <a:p>
          <a:pPr algn="l"/>
          <a:r>
            <a:rPr lang="it-IT" altLang="it-IT">
              <a:solidFill>
                <a:schemeClr val="bg1"/>
              </a:solidFill>
              <a:latin typeface="Copperplate Gothic Light" panose="020E0507020206020404" pitchFamily="34" charset="77"/>
            </a:rPr>
            <a:t>Reiezione dei Disturbi</a:t>
          </a:r>
          <a:endParaRPr lang="it-IT" altLang="it-IT" dirty="0">
            <a:solidFill>
              <a:schemeClr val="bg1"/>
            </a:solidFill>
            <a:latin typeface="Copperplate Gothic Light" panose="020E0507020206020404" pitchFamily="34" charset="77"/>
          </a:endParaRPr>
        </a:p>
      </dgm:t>
    </dgm:pt>
    <dgm:pt modelId="{DC6ED315-5B82-6541-A6CA-EBF366D6295B}" type="parTrans" cxnId="{DDA2A127-D8F6-9749-BB73-045F1A8736B6}">
      <dgm:prSet/>
      <dgm:spPr/>
      <dgm:t>
        <a:bodyPr/>
        <a:lstStyle/>
        <a:p>
          <a:endParaRPr lang="it-IT">
            <a:solidFill>
              <a:schemeClr val="bg1"/>
            </a:solidFill>
          </a:endParaRPr>
        </a:p>
      </dgm:t>
    </dgm:pt>
    <dgm:pt modelId="{705E33DA-7B97-B144-87F8-42319774EE92}" type="sibTrans" cxnId="{DDA2A127-D8F6-9749-BB73-045F1A8736B6}">
      <dgm:prSet/>
      <dgm:spPr/>
      <dgm:t>
        <a:bodyPr/>
        <a:lstStyle/>
        <a:p>
          <a:endParaRPr lang="it-IT">
            <a:solidFill>
              <a:schemeClr val="bg1"/>
            </a:solidFill>
          </a:endParaRPr>
        </a:p>
      </dgm:t>
    </dgm:pt>
    <dgm:pt modelId="{39AB130F-40AC-4C41-AE24-E2AC28CCB389}">
      <dgm:prSet/>
      <dgm:spPr/>
      <dgm:t>
        <a:bodyPr/>
        <a:lstStyle/>
        <a:p>
          <a:pPr algn="l"/>
          <a:r>
            <a:rPr lang="it-IT" altLang="it-IT">
              <a:solidFill>
                <a:schemeClr val="bg1"/>
              </a:solidFill>
              <a:latin typeface="Copperplate Gothic Light" panose="020E0507020206020404" pitchFamily="34" charset="77"/>
            </a:rPr>
            <a:t>Sintesi per Tentativi</a:t>
          </a:r>
          <a:endParaRPr lang="it-IT" altLang="it-IT" dirty="0">
            <a:solidFill>
              <a:schemeClr val="bg1"/>
            </a:solidFill>
            <a:latin typeface="Copperplate Gothic Light" panose="020E0507020206020404" pitchFamily="34" charset="77"/>
          </a:endParaRPr>
        </a:p>
      </dgm:t>
    </dgm:pt>
    <dgm:pt modelId="{5FF6E23A-2287-8F44-822B-D316586DBE23}" type="parTrans" cxnId="{C730B4C0-E1C0-8F4F-8A5B-A4850FB87E0C}">
      <dgm:prSet/>
      <dgm:spPr/>
      <dgm:t>
        <a:bodyPr/>
        <a:lstStyle/>
        <a:p>
          <a:endParaRPr lang="it-IT">
            <a:solidFill>
              <a:schemeClr val="bg1"/>
            </a:solidFill>
          </a:endParaRPr>
        </a:p>
      </dgm:t>
    </dgm:pt>
    <dgm:pt modelId="{CCD7B4DA-4E21-7542-B01A-7E64163E6E6F}" type="sibTrans" cxnId="{C730B4C0-E1C0-8F4F-8A5B-A4850FB87E0C}">
      <dgm:prSet/>
      <dgm:spPr/>
      <dgm:t>
        <a:bodyPr/>
        <a:lstStyle/>
        <a:p>
          <a:endParaRPr lang="it-IT">
            <a:solidFill>
              <a:schemeClr val="bg1"/>
            </a:solidFill>
          </a:endParaRPr>
        </a:p>
      </dgm:t>
    </dgm:pt>
    <dgm:pt modelId="{84A977FF-0ED7-40C7-B19A-F80EFBC6350B}" type="pres">
      <dgm:prSet presAssocID="{9B9C1906-D963-455B-A403-2CB9C827A8D4}" presName="Name0" presStyleCnt="0">
        <dgm:presLayoutVars>
          <dgm:chMax val="7"/>
          <dgm:chPref val="7"/>
          <dgm:dir/>
        </dgm:presLayoutVars>
      </dgm:prSet>
      <dgm:spPr/>
    </dgm:pt>
    <dgm:pt modelId="{ABCD8F0B-0FE5-4A31-A00A-A46138C36D35}" type="pres">
      <dgm:prSet presAssocID="{9B9C1906-D963-455B-A403-2CB9C827A8D4}" presName="Name1" presStyleCnt="0"/>
      <dgm:spPr/>
    </dgm:pt>
    <dgm:pt modelId="{AA6952B3-8E90-40D3-877B-942E1267DFB1}" type="pres">
      <dgm:prSet presAssocID="{9B9C1906-D963-455B-A403-2CB9C827A8D4}" presName="cycle" presStyleCnt="0"/>
      <dgm:spPr/>
    </dgm:pt>
    <dgm:pt modelId="{30D0E3BC-12D7-4486-B4DC-26B0EF3DA5E8}" type="pres">
      <dgm:prSet presAssocID="{9B9C1906-D963-455B-A403-2CB9C827A8D4}" presName="srcNode" presStyleLbl="node1" presStyleIdx="0" presStyleCnt="5"/>
      <dgm:spPr/>
    </dgm:pt>
    <dgm:pt modelId="{74E8505A-EA4B-433B-A032-55251C78DB3B}" type="pres">
      <dgm:prSet presAssocID="{9B9C1906-D963-455B-A403-2CB9C827A8D4}" presName="conn" presStyleLbl="parChTrans1D2" presStyleIdx="0" presStyleCnt="1"/>
      <dgm:spPr/>
    </dgm:pt>
    <dgm:pt modelId="{0339759A-1E1A-403D-BA55-A4C30FEEFEE6}" type="pres">
      <dgm:prSet presAssocID="{9B9C1906-D963-455B-A403-2CB9C827A8D4}" presName="extraNode" presStyleLbl="node1" presStyleIdx="0" presStyleCnt="5"/>
      <dgm:spPr/>
    </dgm:pt>
    <dgm:pt modelId="{35D41E2A-CA0F-41BC-8762-20618474EE61}" type="pres">
      <dgm:prSet presAssocID="{9B9C1906-D963-455B-A403-2CB9C827A8D4}" presName="dstNode" presStyleLbl="node1" presStyleIdx="0" presStyleCnt="5"/>
      <dgm:spPr/>
    </dgm:pt>
    <dgm:pt modelId="{64B08276-D666-46A5-8BAE-812777F55989}" type="pres">
      <dgm:prSet presAssocID="{F8FE91BD-A8C8-4C66-9EAD-55A1FC7946B9}" presName="text_1" presStyleLbl="node1" presStyleIdx="0" presStyleCnt="5">
        <dgm:presLayoutVars>
          <dgm:bulletEnabled val="1"/>
        </dgm:presLayoutVars>
      </dgm:prSet>
      <dgm:spPr/>
    </dgm:pt>
    <dgm:pt modelId="{D82D6A08-F623-4628-A4D7-C9760310AA4F}" type="pres">
      <dgm:prSet presAssocID="{F8FE91BD-A8C8-4C66-9EAD-55A1FC7946B9}" presName="accent_1" presStyleCnt="0"/>
      <dgm:spPr/>
    </dgm:pt>
    <dgm:pt modelId="{4D7FB870-9BE9-41F7-960F-8B72B0F1B401}" type="pres">
      <dgm:prSet presAssocID="{F8FE91BD-A8C8-4C66-9EAD-55A1FC7946B9}" presName="accentRepeatNode" presStyleLbl="solidFgAcc1" presStyleIdx="0" presStyleCnt="5"/>
      <dgm:spPr/>
    </dgm:pt>
    <dgm:pt modelId="{F48433BC-8D69-944D-BE83-222C294CC013}" type="pres">
      <dgm:prSet presAssocID="{F28D7BCB-8278-0344-B9E7-B9DC9E03CF20}" presName="text_2" presStyleLbl="node1" presStyleIdx="1" presStyleCnt="5">
        <dgm:presLayoutVars>
          <dgm:bulletEnabled val="1"/>
        </dgm:presLayoutVars>
      </dgm:prSet>
      <dgm:spPr/>
    </dgm:pt>
    <dgm:pt modelId="{2BB118B6-C41B-284F-8EFA-E817E2276F26}" type="pres">
      <dgm:prSet presAssocID="{F28D7BCB-8278-0344-B9E7-B9DC9E03CF20}" presName="accent_2" presStyleCnt="0"/>
      <dgm:spPr/>
    </dgm:pt>
    <dgm:pt modelId="{132FACB7-13F2-7E4C-94E9-9EB893793ED1}" type="pres">
      <dgm:prSet presAssocID="{F28D7BCB-8278-0344-B9E7-B9DC9E03CF20}" presName="accentRepeatNode" presStyleLbl="solidFgAcc1" presStyleIdx="1" presStyleCnt="5"/>
      <dgm:spPr/>
    </dgm:pt>
    <dgm:pt modelId="{5B196B45-2DFA-7142-B129-CF6E94A51052}" type="pres">
      <dgm:prSet presAssocID="{9DDD871F-BE35-164F-BCC2-F6502690EB40}" presName="text_3" presStyleLbl="node1" presStyleIdx="2" presStyleCnt="5">
        <dgm:presLayoutVars>
          <dgm:bulletEnabled val="1"/>
        </dgm:presLayoutVars>
      </dgm:prSet>
      <dgm:spPr/>
    </dgm:pt>
    <dgm:pt modelId="{999CF4C0-58D8-1749-9335-41AAE667884D}" type="pres">
      <dgm:prSet presAssocID="{9DDD871F-BE35-164F-BCC2-F6502690EB40}" presName="accent_3" presStyleCnt="0"/>
      <dgm:spPr/>
    </dgm:pt>
    <dgm:pt modelId="{D13577E4-97C8-994D-B54C-3D1833F9217C}" type="pres">
      <dgm:prSet presAssocID="{9DDD871F-BE35-164F-BCC2-F6502690EB40}" presName="accentRepeatNode" presStyleLbl="solidFgAcc1" presStyleIdx="2" presStyleCnt="5"/>
      <dgm:spPr/>
    </dgm:pt>
    <dgm:pt modelId="{852EEF35-92D4-8744-B385-B7D0E7DBF75C}" type="pres">
      <dgm:prSet presAssocID="{A893A0D0-EC67-694C-ADC2-6030D8680FA7}" presName="text_4" presStyleLbl="node1" presStyleIdx="3" presStyleCnt="5">
        <dgm:presLayoutVars>
          <dgm:bulletEnabled val="1"/>
        </dgm:presLayoutVars>
      </dgm:prSet>
      <dgm:spPr/>
    </dgm:pt>
    <dgm:pt modelId="{F1578762-1531-BA4A-A185-6B870728B526}" type="pres">
      <dgm:prSet presAssocID="{A893A0D0-EC67-694C-ADC2-6030D8680FA7}" presName="accent_4" presStyleCnt="0"/>
      <dgm:spPr/>
    </dgm:pt>
    <dgm:pt modelId="{DEBA8999-F4CD-EE46-89C1-4B75C183DBF9}" type="pres">
      <dgm:prSet presAssocID="{A893A0D0-EC67-694C-ADC2-6030D8680FA7}" presName="accentRepeatNode" presStyleLbl="solidFgAcc1" presStyleIdx="3" presStyleCnt="5"/>
      <dgm:spPr/>
    </dgm:pt>
    <dgm:pt modelId="{DF6F046B-C596-BF41-ADFF-F3115CB6DFB8}" type="pres">
      <dgm:prSet presAssocID="{39AB130F-40AC-4C41-AE24-E2AC28CCB389}" presName="text_5" presStyleLbl="node1" presStyleIdx="4" presStyleCnt="5">
        <dgm:presLayoutVars>
          <dgm:bulletEnabled val="1"/>
        </dgm:presLayoutVars>
      </dgm:prSet>
      <dgm:spPr/>
    </dgm:pt>
    <dgm:pt modelId="{08DF175B-BD3D-F84A-92A3-9DAED3A63BDB}" type="pres">
      <dgm:prSet presAssocID="{39AB130F-40AC-4C41-AE24-E2AC28CCB389}" presName="accent_5" presStyleCnt="0"/>
      <dgm:spPr/>
    </dgm:pt>
    <dgm:pt modelId="{113DB086-088C-C64A-B41D-D862B89BC62E}" type="pres">
      <dgm:prSet presAssocID="{39AB130F-40AC-4C41-AE24-E2AC28CCB389}" presName="accentRepeatNode" presStyleLbl="solidFgAcc1" presStyleIdx="4" presStyleCnt="5"/>
      <dgm:spPr/>
    </dgm:pt>
  </dgm:ptLst>
  <dgm:cxnLst>
    <dgm:cxn modelId="{9A108B0F-C7B4-4758-9F07-3194EBBD73A5}" type="presOf" srcId="{F8FE91BD-A8C8-4C66-9EAD-55A1FC7946B9}" destId="{64B08276-D666-46A5-8BAE-812777F55989}" srcOrd="0" destOrd="0" presId="urn:microsoft.com/office/officeart/2008/layout/VerticalCurvedList"/>
    <dgm:cxn modelId="{C22D7913-EDB0-A847-836D-3F302AE5D271}" srcId="{9B9C1906-D963-455B-A403-2CB9C827A8D4}" destId="{9DDD871F-BE35-164F-BCC2-F6502690EB40}" srcOrd="2" destOrd="0" parTransId="{16FBD254-7BCA-B34E-AA81-6529880AFDF9}" sibTransId="{E246D9FB-47FF-A740-9EC3-112CDCF0A610}"/>
    <dgm:cxn modelId="{DDA2A127-D8F6-9749-BB73-045F1A8736B6}" srcId="{9B9C1906-D963-455B-A403-2CB9C827A8D4}" destId="{A893A0D0-EC67-694C-ADC2-6030D8680FA7}" srcOrd="3" destOrd="0" parTransId="{DC6ED315-5B82-6541-A6CA-EBF366D6295B}" sibTransId="{705E33DA-7B97-B144-87F8-42319774EE92}"/>
    <dgm:cxn modelId="{9D67B535-3647-EB48-AE23-93CEA7091E0E}" srcId="{9B9C1906-D963-455B-A403-2CB9C827A8D4}" destId="{F28D7BCB-8278-0344-B9E7-B9DC9E03CF20}" srcOrd="1" destOrd="0" parTransId="{C94F9083-FA43-1E41-8C1E-F885BCC29574}" sibTransId="{B62428F4-F63D-184A-BE8D-97FFC673C9D3}"/>
    <dgm:cxn modelId="{E4611981-50E8-F149-81E1-321F2A582493}" type="presOf" srcId="{A893A0D0-EC67-694C-ADC2-6030D8680FA7}" destId="{852EEF35-92D4-8744-B385-B7D0E7DBF75C}" srcOrd="0" destOrd="0" presId="urn:microsoft.com/office/officeart/2008/layout/VerticalCurvedList"/>
    <dgm:cxn modelId="{22684B99-2C97-E845-BAEE-121DC20ED5F8}" type="presOf" srcId="{F28D7BCB-8278-0344-B9E7-B9DC9E03CF20}" destId="{F48433BC-8D69-944D-BE83-222C294CC013}" srcOrd="0" destOrd="0" presId="urn:microsoft.com/office/officeart/2008/layout/VerticalCurvedList"/>
    <dgm:cxn modelId="{D27D519D-5FA9-014D-BBA1-DD1D28284D7F}" type="presOf" srcId="{9DDD871F-BE35-164F-BCC2-F6502690EB40}" destId="{5B196B45-2DFA-7142-B129-CF6E94A51052}" srcOrd="0" destOrd="0" presId="urn:microsoft.com/office/officeart/2008/layout/VerticalCurvedList"/>
    <dgm:cxn modelId="{C730B4C0-E1C0-8F4F-8A5B-A4850FB87E0C}" srcId="{9B9C1906-D963-455B-A403-2CB9C827A8D4}" destId="{39AB130F-40AC-4C41-AE24-E2AC28CCB389}" srcOrd="4" destOrd="0" parTransId="{5FF6E23A-2287-8F44-822B-D316586DBE23}" sibTransId="{CCD7B4DA-4E21-7542-B01A-7E64163E6E6F}"/>
    <dgm:cxn modelId="{424E62D0-CCAF-1B4D-A8A8-65A571A17D72}" type="presOf" srcId="{39AB130F-40AC-4C41-AE24-E2AC28CCB389}" destId="{DF6F046B-C596-BF41-ADFF-F3115CB6DFB8}" srcOrd="0" destOrd="0" presId="urn:microsoft.com/office/officeart/2008/layout/VerticalCurvedList"/>
    <dgm:cxn modelId="{156A51D8-9B18-464B-B745-4DAFF552ECB2}" type="presOf" srcId="{4F2134DB-1F73-47A1-870C-67CD35C09807}" destId="{74E8505A-EA4B-433B-A032-55251C78DB3B}" srcOrd="0" destOrd="0" presId="urn:microsoft.com/office/officeart/2008/layout/VerticalCurvedList"/>
    <dgm:cxn modelId="{8872FAEA-B76C-4243-9298-B44A57E3DE0B}" type="presOf" srcId="{9B9C1906-D963-455B-A403-2CB9C827A8D4}" destId="{84A977FF-0ED7-40C7-B19A-F80EFBC6350B}" srcOrd="0" destOrd="0" presId="urn:microsoft.com/office/officeart/2008/layout/VerticalCurvedList"/>
    <dgm:cxn modelId="{BF9F5AFE-5580-486D-8FCC-5FA6A4250E87}" srcId="{9B9C1906-D963-455B-A403-2CB9C827A8D4}" destId="{F8FE91BD-A8C8-4C66-9EAD-55A1FC7946B9}" srcOrd="0" destOrd="0" parTransId="{C676BBFE-00AB-4EDD-AD4E-2B4BAA8E0F5C}" sibTransId="{4F2134DB-1F73-47A1-870C-67CD35C09807}"/>
    <dgm:cxn modelId="{9BB7DEFE-57AE-434A-8A8B-ED1B2B3D7E61}" type="presParOf" srcId="{84A977FF-0ED7-40C7-B19A-F80EFBC6350B}" destId="{ABCD8F0B-0FE5-4A31-A00A-A46138C36D35}" srcOrd="0" destOrd="0" presId="urn:microsoft.com/office/officeart/2008/layout/VerticalCurvedList"/>
    <dgm:cxn modelId="{FA7A85E2-EC01-44B3-B056-A8219D799F64}" type="presParOf" srcId="{ABCD8F0B-0FE5-4A31-A00A-A46138C36D35}" destId="{AA6952B3-8E90-40D3-877B-942E1267DFB1}" srcOrd="0" destOrd="0" presId="urn:microsoft.com/office/officeart/2008/layout/VerticalCurvedList"/>
    <dgm:cxn modelId="{879F90AF-B58C-4756-81EE-4CD90A467C36}" type="presParOf" srcId="{AA6952B3-8E90-40D3-877B-942E1267DFB1}" destId="{30D0E3BC-12D7-4486-B4DC-26B0EF3DA5E8}" srcOrd="0" destOrd="0" presId="urn:microsoft.com/office/officeart/2008/layout/VerticalCurvedList"/>
    <dgm:cxn modelId="{65062783-0B79-45B0-A49B-914B94A9EC7B}" type="presParOf" srcId="{AA6952B3-8E90-40D3-877B-942E1267DFB1}" destId="{74E8505A-EA4B-433B-A032-55251C78DB3B}" srcOrd="1" destOrd="0" presId="urn:microsoft.com/office/officeart/2008/layout/VerticalCurvedList"/>
    <dgm:cxn modelId="{AD477454-9D1A-45E0-B39F-E071D043F1E9}" type="presParOf" srcId="{AA6952B3-8E90-40D3-877B-942E1267DFB1}" destId="{0339759A-1E1A-403D-BA55-A4C30FEEFEE6}" srcOrd="2" destOrd="0" presId="urn:microsoft.com/office/officeart/2008/layout/VerticalCurvedList"/>
    <dgm:cxn modelId="{0785901C-E15D-4DDA-8DEA-D229A7ECD144}" type="presParOf" srcId="{AA6952B3-8E90-40D3-877B-942E1267DFB1}" destId="{35D41E2A-CA0F-41BC-8762-20618474EE61}" srcOrd="3" destOrd="0" presId="urn:microsoft.com/office/officeart/2008/layout/VerticalCurvedList"/>
    <dgm:cxn modelId="{500B54AE-97CA-400F-A49C-C2B207FBF8DD}" type="presParOf" srcId="{ABCD8F0B-0FE5-4A31-A00A-A46138C36D35}" destId="{64B08276-D666-46A5-8BAE-812777F55989}" srcOrd="1" destOrd="0" presId="urn:microsoft.com/office/officeart/2008/layout/VerticalCurvedList"/>
    <dgm:cxn modelId="{3146C410-0C40-48DF-9FA7-C7D6A16780BB}" type="presParOf" srcId="{ABCD8F0B-0FE5-4A31-A00A-A46138C36D35}" destId="{D82D6A08-F623-4628-A4D7-C9760310AA4F}" srcOrd="2" destOrd="0" presId="urn:microsoft.com/office/officeart/2008/layout/VerticalCurvedList"/>
    <dgm:cxn modelId="{5A714040-6C0B-47B6-ABA0-503DEFFFD143}" type="presParOf" srcId="{D82D6A08-F623-4628-A4D7-C9760310AA4F}" destId="{4D7FB870-9BE9-41F7-960F-8B72B0F1B401}" srcOrd="0" destOrd="0" presId="urn:microsoft.com/office/officeart/2008/layout/VerticalCurvedList"/>
    <dgm:cxn modelId="{18BB72E0-6DBB-F947-BCDB-F97690092B14}" type="presParOf" srcId="{ABCD8F0B-0FE5-4A31-A00A-A46138C36D35}" destId="{F48433BC-8D69-944D-BE83-222C294CC013}" srcOrd="3" destOrd="0" presId="urn:microsoft.com/office/officeart/2008/layout/VerticalCurvedList"/>
    <dgm:cxn modelId="{707C1C8E-FEDA-5442-9C31-DC64ABE0776A}" type="presParOf" srcId="{ABCD8F0B-0FE5-4A31-A00A-A46138C36D35}" destId="{2BB118B6-C41B-284F-8EFA-E817E2276F26}" srcOrd="4" destOrd="0" presId="urn:microsoft.com/office/officeart/2008/layout/VerticalCurvedList"/>
    <dgm:cxn modelId="{E550CE62-7B95-6F4C-803A-2B9E205EED3F}" type="presParOf" srcId="{2BB118B6-C41B-284F-8EFA-E817E2276F26}" destId="{132FACB7-13F2-7E4C-94E9-9EB893793ED1}" srcOrd="0" destOrd="0" presId="urn:microsoft.com/office/officeart/2008/layout/VerticalCurvedList"/>
    <dgm:cxn modelId="{708A5AD6-139D-8744-B5E8-BFA6C4EF6495}" type="presParOf" srcId="{ABCD8F0B-0FE5-4A31-A00A-A46138C36D35}" destId="{5B196B45-2DFA-7142-B129-CF6E94A51052}" srcOrd="5" destOrd="0" presId="urn:microsoft.com/office/officeart/2008/layout/VerticalCurvedList"/>
    <dgm:cxn modelId="{3A821B03-D4E6-494C-81A1-27047E6C56C6}" type="presParOf" srcId="{ABCD8F0B-0FE5-4A31-A00A-A46138C36D35}" destId="{999CF4C0-58D8-1749-9335-41AAE667884D}" srcOrd="6" destOrd="0" presId="urn:microsoft.com/office/officeart/2008/layout/VerticalCurvedList"/>
    <dgm:cxn modelId="{34E6625B-7EF3-C24A-B1A7-51EDD02A0963}" type="presParOf" srcId="{999CF4C0-58D8-1749-9335-41AAE667884D}" destId="{D13577E4-97C8-994D-B54C-3D1833F9217C}" srcOrd="0" destOrd="0" presId="urn:microsoft.com/office/officeart/2008/layout/VerticalCurvedList"/>
    <dgm:cxn modelId="{27B1B186-1CE4-004B-9AB5-1620513BDAC7}" type="presParOf" srcId="{ABCD8F0B-0FE5-4A31-A00A-A46138C36D35}" destId="{852EEF35-92D4-8744-B385-B7D0E7DBF75C}" srcOrd="7" destOrd="0" presId="urn:microsoft.com/office/officeart/2008/layout/VerticalCurvedList"/>
    <dgm:cxn modelId="{24AB8E7F-989C-554D-89F4-38C9CE390FF6}" type="presParOf" srcId="{ABCD8F0B-0FE5-4A31-A00A-A46138C36D35}" destId="{F1578762-1531-BA4A-A185-6B870728B526}" srcOrd="8" destOrd="0" presId="urn:microsoft.com/office/officeart/2008/layout/VerticalCurvedList"/>
    <dgm:cxn modelId="{1D4CEBF9-98F6-904D-852C-D4AC43DE7F40}" type="presParOf" srcId="{F1578762-1531-BA4A-A185-6B870728B526}" destId="{DEBA8999-F4CD-EE46-89C1-4B75C183DBF9}" srcOrd="0" destOrd="0" presId="urn:microsoft.com/office/officeart/2008/layout/VerticalCurvedList"/>
    <dgm:cxn modelId="{FCCD04D4-3910-374C-B199-0F9C1E0E06F6}" type="presParOf" srcId="{ABCD8F0B-0FE5-4A31-A00A-A46138C36D35}" destId="{DF6F046B-C596-BF41-ADFF-F3115CB6DFB8}" srcOrd="9" destOrd="0" presId="urn:microsoft.com/office/officeart/2008/layout/VerticalCurvedList"/>
    <dgm:cxn modelId="{5C8ED2CA-7B19-8A45-B993-A766C0BBF1DE}" type="presParOf" srcId="{ABCD8F0B-0FE5-4A31-A00A-A46138C36D35}" destId="{08DF175B-BD3D-F84A-92A3-9DAED3A63BDB}" srcOrd="10" destOrd="0" presId="urn:microsoft.com/office/officeart/2008/layout/VerticalCurvedList"/>
    <dgm:cxn modelId="{B177382B-D3FF-8843-AEBB-A6559A7884EA}" type="presParOf" srcId="{08DF175B-BD3D-F84A-92A3-9DAED3A63BDB}" destId="{113DB086-088C-C64A-B41D-D862B89BC62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E8505A-EA4B-433B-A032-55251C78DB3B}">
      <dsp:nvSpPr>
        <dsp:cNvPr id="0" name=""/>
        <dsp:cNvSpPr/>
      </dsp:nvSpPr>
      <dsp:spPr>
        <a:xfrm>
          <a:off x="-5147747" y="-788541"/>
          <a:ext cx="6130229" cy="6130229"/>
        </a:xfrm>
        <a:prstGeom prst="blockArc">
          <a:avLst>
            <a:gd name="adj1" fmla="val 18900000"/>
            <a:gd name="adj2" fmla="val 2700000"/>
            <a:gd name="adj3" fmla="val 352"/>
          </a:avLst>
        </a:pr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B08276-D666-46A5-8BAE-812777F55989}">
      <dsp:nvSpPr>
        <dsp:cNvPr id="0" name=""/>
        <dsp:cNvSpPr/>
      </dsp:nvSpPr>
      <dsp:spPr>
        <a:xfrm>
          <a:off x="429738" y="284480"/>
          <a:ext cx="7481362" cy="56932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1902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altLang="it-IT" sz="2600" kern="1200">
              <a:solidFill>
                <a:schemeClr val="bg1"/>
              </a:solidFill>
              <a:latin typeface="Copperplate Gothic Light" panose="020E0507020206020404" pitchFamily="34" charset="77"/>
            </a:rPr>
            <a:t>Obiettivi del controllo</a:t>
          </a:r>
          <a:endParaRPr lang="en-GB" sz="2600" kern="1200" dirty="0">
            <a:solidFill>
              <a:schemeClr val="bg1"/>
            </a:solidFill>
          </a:endParaRPr>
        </a:p>
      </dsp:txBody>
      <dsp:txXfrm>
        <a:off x="429738" y="284480"/>
        <a:ext cx="7481362" cy="569325"/>
      </dsp:txXfrm>
    </dsp:sp>
    <dsp:sp modelId="{4D7FB870-9BE9-41F7-960F-8B72B0F1B401}">
      <dsp:nvSpPr>
        <dsp:cNvPr id="0" name=""/>
        <dsp:cNvSpPr/>
      </dsp:nvSpPr>
      <dsp:spPr>
        <a:xfrm>
          <a:off x="73909" y="213314"/>
          <a:ext cx="711656" cy="7116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8433BC-8D69-944D-BE83-222C294CC013}">
      <dsp:nvSpPr>
        <dsp:cNvPr id="0" name=""/>
        <dsp:cNvSpPr/>
      </dsp:nvSpPr>
      <dsp:spPr>
        <a:xfrm>
          <a:off x="837700" y="1138195"/>
          <a:ext cx="7073400" cy="569325"/>
        </a:xfrm>
        <a:prstGeom prst="rect">
          <a:avLst/>
        </a:prstGeom>
        <a:solidFill>
          <a:schemeClr val="accent2">
            <a:hueOff val="-2266801"/>
            <a:satOff val="1309"/>
            <a:lumOff val="-240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1902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altLang="it-IT" sz="2600" kern="1200">
              <a:solidFill>
                <a:schemeClr val="bg1"/>
              </a:solidFill>
              <a:latin typeface="Copperplate Gothic Light" panose="020E0507020206020404" pitchFamily="34" charset="77"/>
            </a:rPr>
            <a:t>Specifiche a Regime e al Transitorio</a:t>
          </a:r>
          <a:endParaRPr lang="it-IT" altLang="it-IT" sz="2600" kern="1200" dirty="0">
            <a:solidFill>
              <a:schemeClr val="bg1"/>
            </a:solidFill>
            <a:latin typeface="Copperplate Gothic Light" panose="020E0507020206020404" pitchFamily="34" charset="77"/>
          </a:endParaRPr>
        </a:p>
      </dsp:txBody>
      <dsp:txXfrm>
        <a:off x="837700" y="1138195"/>
        <a:ext cx="7073400" cy="569325"/>
      </dsp:txXfrm>
    </dsp:sp>
    <dsp:sp modelId="{132FACB7-13F2-7E4C-94E9-9EB893793ED1}">
      <dsp:nvSpPr>
        <dsp:cNvPr id="0" name=""/>
        <dsp:cNvSpPr/>
      </dsp:nvSpPr>
      <dsp:spPr>
        <a:xfrm>
          <a:off x="481871" y="1067029"/>
          <a:ext cx="711656" cy="7116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2266801"/>
              <a:satOff val="1309"/>
              <a:lumOff val="-240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196B45-2DFA-7142-B129-CF6E94A51052}">
      <dsp:nvSpPr>
        <dsp:cNvPr id="0" name=""/>
        <dsp:cNvSpPr/>
      </dsp:nvSpPr>
      <dsp:spPr>
        <a:xfrm>
          <a:off x="962911" y="1991910"/>
          <a:ext cx="6948188" cy="569325"/>
        </a:xfrm>
        <a:prstGeom prst="rect">
          <a:avLst/>
        </a:prstGeom>
        <a:solidFill>
          <a:schemeClr val="accent2">
            <a:hueOff val="-4533602"/>
            <a:satOff val="2618"/>
            <a:lumOff val="-480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1902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altLang="it-IT" sz="2600" kern="1200">
              <a:solidFill>
                <a:schemeClr val="bg1"/>
              </a:solidFill>
              <a:latin typeface="Copperplate Gothic Light" panose="020E0507020206020404" pitchFamily="34" charset="77"/>
            </a:rPr>
            <a:t>Legami Globali</a:t>
          </a:r>
          <a:endParaRPr lang="it-IT" altLang="it-IT" sz="2600" kern="1200" dirty="0">
            <a:solidFill>
              <a:schemeClr val="bg1"/>
            </a:solidFill>
            <a:latin typeface="Copperplate Gothic Light" panose="020E0507020206020404" pitchFamily="34" charset="77"/>
          </a:endParaRPr>
        </a:p>
      </dsp:txBody>
      <dsp:txXfrm>
        <a:off x="962911" y="1991910"/>
        <a:ext cx="6948188" cy="569325"/>
      </dsp:txXfrm>
    </dsp:sp>
    <dsp:sp modelId="{D13577E4-97C8-994D-B54C-3D1833F9217C}">
      <dsp:nvSpPr>
        <dsp:cNvPr id="0" name=""/>
        <dsp:cNvSpPr/>
      </dsp:nvSpPr>
      <dsp:spPr>
        <a:xfrm>
          <a:off x="607083" y="1920745"/>
          <a:ext cx="711656" cy="7116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4533602"/>
              <a:satOff val="2618"/>
              <a:lumOff val="-48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2EEF35-92D4-8744-B385-B7D0E7DBF75C}">
      <dsp:nvSpPr>
        <dsp:cNvPr id="0" name=""/>
        <dsp:cNvSpPr/>
      </dsp:nvSpPr>
      <dsp:spPr>
        <a:xfrm>
          <a:off x="837700" y="2845625"/>
          <a:ext cx="7073400" cy="569325"/>
        </a:xfrm>
        <a:prstGeom prst="rect">
          <a:avLst/>
        </a:prstGeom>
        <a:solidFill>
          <a:schemeClr val="accent2">
            <a:hueOff val="-6800403"/>
            <a:satOff val="3927"/>
            <a:lumOff val="-720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1902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altLang="it-IT" sz="2600" kern="1200">
              <a:solidFill>
                <a:schemeClr val="bg1"/>
              </a:solidFill>
              <a:latin typeface="Copperplate Gothic Light" panose="020E0507020206020404" pitchFamily="34" charset="77"/>
            </a:rPr>
            <a:t>Reiezione dei Disturbi</a:t>
          </a:r>
          <a:endParaRPr lang="it-IT" altLang="it-IT" sz="2600" kern="1200" dirty="0">
            <a:solidFill>
              <a:schemeClr val="bg1"/>
            </a:solidFill>
            <a:latin typeface="Copperplate Gothic Light" panose="020E0507020206020404" pitchFamily="34" charset="77"/>
          </a:endParaRPr>
        </a:p>
      </dsp:txBody>
      <dsp:txXfrm>
        <a:off x="837700" y="2845625"/>
        <a:ext cx="7073400" cy="569325"/>
      </dsp:txXfrm>
    </dsp:sp>
    <dsp:sp modelId="{DEBA8999-F4CD-EE46-89C1-4B75C183DBF9}">
      <dsp:nvSpPr>
        <dsp:cNvPr id="0" name=""/>
        <dsp:cNvSpPr/>
      </dsp:nvSpPr>
      <dsp:spPr>
        <a:xfrm>
          <a:off x="481871" y="2774460"/>
          <a:ext cx="711656" cy="7116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6800403"/>
              <a:satOff val="3927"/>
              <a:lumOff val="-720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6F046B-C596-BF41-ADFF-F3115CB6DFB8}">
      <dsp:nvSpPr>
        <dsp:cNvPr id="0" name=""/>
        <dsp:cNvSpPr/>
      </dsp:nvSpPr>
      <dsp:spPr>
        <a:xfrm>
          <a:off x="429738" y="3699340"/>
          <a:ext cx="7481362" cy="569325"/>
        </a:xfrm>
        <a:prstGeom prst="rect">
          <a:avLst/>
        </a:prstGeom>
        <a:solidFill>
          <a:schemeClr val="accent2">
            <a:hueOff val="-9067203"/>
            <a:satOff val="5236"/>
            <a:lumOff val="-960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1902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altLang="it-IT" sz="2600" kern="1200">
              <a:solidFill>
                <a:schemeClr val="bg1"/>
              </a:solidFill>
              <a:latin typeface="Copperplate Gothic Light" panose="020E0507020206020404" pitchFamily="34" charset="77"/>
            </a:rPr>
            <a:t>Sintesi per Tentativi</a:t>
          </a:r>
          <a:endParaRPr lang="it-IT" altLang="it-IT" sz="2600" kern="1200" dirty="0">
            <a:solidFill>
              <a:schemeClr val="bg1"/>
            </a:solidFill>
            <a:latin typeface="Copperplate Gothic Light" panose="020E0507020206020404" pitchFamily="34" charset="77"/>
          </a:endParaRPr>
        </a:p>
      </dsp:txBody>
      <dsp:txXfrm>
        <a:off x="429738" y="3699340"/>
        <a:ext cx="7481362" cy="569325"/>
      </dsp:txXfrm>
    </dsp:sp>
    <dsp:sp modelId="{113DB086-088C-C64A-B41D-D862B89BC62E}">
      <dsp:nvSpPr>
        <dsp:cNvPr id="0" name=""/>
        <dsp:cNvSpPr/>
      </dsp:nvSpPr>
      <dsp:spPr>
        <a:xfrm>
          <a:off x="73909" y="3628175"/>
          <a:ext cx="711656" cy="7116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9067203"/>
              <a:satOff val="5236"/>
              <a:lumOff val="-960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image" Target="../media/image4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png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emf"/><Relationship Id="rId1" Type="http://schemas.openxmlformats.org/officeDocument/2006/relationships/image" Target="../media/image11.emf"/><Relationship Id="rId4" Type="http://schemas.openxmlformats.org/officeDocument/2006/relationships/image" Target="../media/image1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577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588" y="76200"/>
            <a:ext cx="2952750" cy="47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SzTx/>
              <a:buFontTx/>
              <a:buNone/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03663" y="76200"/>
            <a:ext cx="2963862" cy="477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SzTx/>
              <a:buFontTx/>
              <a:buNone/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-26988" y="801688"/>
            <a:ext cx="6924676" cy="38957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22325" y="4775200"/>
            <a:ext cx="5213350" cy="408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20638" y="9101138"/>
            <a:ext cx="2974976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SzTx/>
              <a:buFontTx/>
              <a:buNone/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3663" y="9101138"/>
            <a:ext cx="2928937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SzTx/>
              <a:buFontTx/>
              <a:buNone/>
              <a:defRPr sz="1000" i="1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561027C7-758A-4B4C-8D16-4346B43339F8}" type="slidenum">
              <a:rPr lang="en-US" altLang="en-US"/>
              <a:pPr>
                <a:defRPr/>
              </a:pPr>
              <a:t>‹N›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71376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Segnaposto immagine diapositiva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26988" y="801688"/>
            <a:ext cx="6924676" cy="3895725"/>
          </a:xfrm>
          <a:ln/>
        </p:spPr>
      </p:sp>
      <p:sp>
        <p:nvSpPr>
          <p:cNvPr id="6146" name="Segnaposto note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it-IT" altLang="en-US">
              <a:latin typeface="Times New Roman" charset="0"/>
            </a:endParaRPr>
          </a:p>
        </p:txBody>
      </p:sp>
      <p:sp>
        <p:nvSpPr>
          <p:cNvPr id="6147" name="Segnaposto numero diapositiva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9pPr>
          </a:lstStyle>
          <a:p>
            <a:fld id="{868D66BE-A4A3-FA4B-B4FC-4EA3DA541421}" type="slidenum">
              <a:rPr lang="en-US" altLang="en-US">
                <a:latin typeface="Arial" charset="0"/>
              </a:rPr>
              <a:pPr/>
              <a:t>1</a:t>
            </a:fld>
            <a:endParaRPr lang="en-US" alt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2720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 rot="16200000">
            <a:off x="-3214157" y="3214158"/>
            <a:ext cx="6858000" cy="429684"/>
          </a:xfrm>
          <a:prstGeom prst="rect">
            <a:avLst/>
          </a:prstGeom>
          <a:solidFill>
            <a:srgbClr val="8DA2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 rot="16200000">
            <a:off x="8725959" y="3391959"/>
            <a:ext cx="6858000" cy="74083"/>
          </a:xfrm>
          <a:prstGeom prst="rect">
            <a:avLst/>
          </a:prstGeom>
          <a:solidFill>
            <a:srgbClr val="8DA2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3048000" y="6802438"/>
            <a:ext cx="9144000" cy="55562"/>
          </a:xfrm>
          <a:prstGeom prst="rect">
            <a:avLst/>
          </a:prstGeom>
          <a:solidFill>
            <a:srgbClr val="8DA2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7" name="Rectangle 8"/>
          <p:cNvSpPr>
            <a:spLocks noChangeArrowheads="1"/>
          </p:cNvSpPr>
          <p:nvPr/>
        </p:nvSpPr>
        <p:spPr bwMode="auto">
          <a:xfrm rot="16200000">
            <a:off x="-3214157" y="3214158"/>
            <a:ext cx="6858000" cy="429684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 rot="16200000">
            <a:off x="8725959" y="3391959"/>
            <a:ext cx="6858000" cy="74083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9" name="Rectangle 12"/>
          <p:cNvSpPr>
            <a:spLocks noChangeArrowheads="1"/>
          </p:cNvSpPr>
          <p:nvPr/>
        </p:nvSpPr>
        <p:spPr bwMode="auto">
          <a:xfrm>
            <a:off x="3009900" y="6802438"/>
            <a:ext cx="9144000" cy="55562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grpSp>
        <p:nvGrpSpPr>
          <p:cNvPr id="10" name="Group 14"/>
          <p:cNvGrpSpPr>
            <a:grpSpLocks/>
          </p:cNvGrpSpPr>
          <p:nvPr/>
        </p:nvGrpSpPr>
        <p:grpSpPr bwMode="auto">
          <a:xfrm>
            <a:off x="0" y="0"/>
            <a:ext cx="12192000" cy="115888"/>
            <a:chOff x="0" y="0"/>
            <a:chExt cx="5760" cy="73"/>
          </a:xfrm>
        </p:grpSpPr>
        <p:sp>
          <p:nvSpPr>
            <p:cNvPr id="11" name="Rectangle 15"/>
            <p:cNvSpPr>
              <a:spLocks noChangeArrowheads="1"/>
            </p:cNvSpPr>
            <p:nvPr/>
          </p:nvSpPr>
          <p:spPr bwMode="auto">
            <a:xfrm>
              <a:off x="0" y="0"/>
              <a:ext cx="4320" cy="72"/>
            </a:xfrm>
            <a:prstGeom prst="rect">
              <a:avLst/>
            </a:prstGeom>
            <a:solidFill>
              <a:srgbClr val="5A7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100000"/>
                <a:buFont typeface="Verdana" panose="020B0604030504040204" pitchFamily="34" charset="0"/>
                <a:buChar char="◊"/>
                <a:defRPr/>
              </a:pPr>
              <a:endParaRPr lang="it-IT" altLang="en-US"/>
            </a:p>
          </p:txBody>
        </p:sp>
        <p:sp>
          <p:nvSpPr>
            <p:cNvPr id="12" name="Rectangle 16"/>
            <p:cNvSpPr>
              <a:spLocks noChangeArrowheads="1"/>
            </p:cNvSpPr>
            <p:nvPr/>
          </p:nvSpPr>
          <p:spPr bwMode="auto">
            <a:xfrm>
              <a:off x="1440" y="0"/>
              <a:ext cx="4320" cy="73"/>
            </a:xfrm>
            <a:prstGeom prst="rect">
              <a:avLst/>
            </a:prstGeom>
            <a:solidFill>
              <a:srgbClr val="5A7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100000"/>
                <a:buFont typeface="Verdana" panose="020B0604030504040204" pitchFamily="34" charset="0"/>
                <a:buChar char="◊"/>
                <a:defRPr/>
              </a:pPr>
              <a:endParaRPr lang="it-IT" altLang="en-US"/>
            </a:p>
          </p:txBody>
        </p:sp>
      </p:grpSp>
      <p:sp>
        <p:nvSpPr>
          <p:cNvPr id="13" name="Text Box 20"/>
          <p:cNvSpPr txBox="1">
            <a:spLocks noChangeArrowheads="1"/>
          </p:cNvSpPr>
          <p:nvPr userDrawn="1"/>
        </p:nvSpPr>
        <p:spPr bwMode="auto">
          <a:xfrm rot="16200000">
            <a:off x="-1647031" y="3837394"/>
            <a:ext cx="366871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it-IT" altLang="en-US" sz="1200" dirty="0">
                <a:solidFill>
                  <a:schemeClr val="bg1"/>
                </a:solidFill>
              </a:rPr>
              <a:t>Fondamenti di Automatica</a:t>
            </a:r>
            <a:endParaRPr lang="en-GB" altLang="en-US" sz="1200" dirty="0">
              <a:solidFill>
                <a:schemeClr val="bg1"/>
              </a:solidFill>
            </a:endParaRPr>
          </a:p>
        </p:txBody>
      </p:sp>
      <p:graphicFrame>
        <p:nvGraphicFramePr>
          <p:cNvPr id="14" name="Object 21"/>
          <p:cNvGraphicFramePr>
            <a:graphicFrameLocks noChangeAspect="1"/>
          </p:cNvGraphicFramePr>
          <p:nvPr userDrawn="1"/>
        </p:nvGraphicFramePr>
        <p:xfrm>
          <a:off x="1" y="6488114"/>
          <a:ext cx="4739217" cy="369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27" name="Image" r:id="rId3" imgW="9752381" imgH="1015515" progId="Photoshop.Image.7">
                  <p:embed/>
                </p:oleObj>
              </mc:Choice>
              <mc:Fallback>
                <p:oleObj name="Image" r:id="rId3" imgW="9752381" imgH="1015515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6488114"/>
                        <a:ext cx="4739217" cy="369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851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914400" y="2130426"/>
            <a:ext cx="10363200" cy="515206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44851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Font typeface="Verdana" pitchFamily="34" charset="0"/>
              <a:buNone/>
              <a:defRPr/>
            </a:lvl1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16" name="Text Box 7">
            <a:extLst>
              <a:ext uri="{FF2B5EF4-FFF2-40B4-BE49-F238E27FC236}">
                <a16:creationId xmlns:a16="http://schemas.microsoft.com/office/drawing/2014/main" id="{00E552DF-E344-FB45-896F-A0A0F04377B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282766" y="6530975"/>
            <a:ext cx="7092949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it-IT" altLang="en-US" sz="1200" dirty="0">
                <a:solidFill>
                  <a:schemeClr val="bg1"/>
                </a:solidFill>
              </a:rPr>
              <a:t>Stefano </a:t>
            </a:r>
            <a:r>
              <a:rPr lang="it-IT" altLang="en-US" sz="1200" dirty="0" err="1">
                <a:solidFill>
                  <a:schemeClr val="bg1"/>
                </a:solidFill>
              </a:rPr>
              <a:t>Panzieri</a:t>
            </a:r>
            <a:r>
              <a:rPr lang="it-IT" altLang="en-US" sz="1200" dirty="0"/>
              <a:t>    </a:t>
            </a:r>
            <a:r>
              <a:rPr lang="it-IT" altLang="en-US" sz="1200" dirty="0">
                <a:solidFill>
                  <a:srgbClr val="CC3300"/>
                </a:solidFill>
              </a:rPr>
              <a:t>Sintesi ciclo chiuso- </a:t>
            </a:r>
            <a:fld id="{16BC5AAD-2C94-DC44-9012-B8598B763F2D}" type="slidenum">
              <a:rPr lang="it-IT" altLang="en-US" sz="1200" smtClean="0"/>
              <a:pPr>
                <a:defRPr/>
              </a:pPr>
              <a:t>‹N›</a:t>
            </a:fld>
            <a:endParaRPr lang="en-GB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61615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781154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10530462" y="414339"/>
            <a:ext cx="1100622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1" y="414339"/>
            <a:ext cx="80645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2089781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672966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440266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896340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665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665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99597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515206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922634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</p:spTree>
    <p:extLst>
      <p:ext uri="{BB962C8B-B14F-4D97-AF65-F5344CB8AC3E}">
        <p14:creationId xmlns:p14="http://schemas.microsoft.com/office/powerpoint/2010/main" val="526327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4394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1" y="689318"/>
            <a:ext cx="4011084" cy="7457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236339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984733"/>
            <a:ext cx="7315200" cy="38260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06157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999068" y="414339"/>
            <a:ext cx="10632017" cy="515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it-IT" altLang="en-US"/>
              <a:t>Title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66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en-US"/>
              <a:t>Fare clic per modificare gli stili del testo dello schema</a:t>
            </a:r>
          </a:p>
          <a:p>
            <a:pPr lvl="1"/>
            <a:r>
              <a:rPr lang="it-IT" altLang="en-US"/>
              <a:t>Secondo livello</a:t>
            </a:r>
          </a:p>
          <a:p>
            <a:pPr lvl="2"/>
            <a:r>
              <a:rPr lang="it-IT" altLang="en-US"/>
              <a:t>Terzo livello</a:t>
            </a:r>
          </a:p>
          <a:p>
            <a:pPr lvl="3"/>
            <a:r>
              <a:rPr lang="it-IT" altLang="en-US"/>
              <a:t>Quarto livello</a:t>
            </a:r>
          </a:p>
          <a:p>
            <a:pPr lvl="4"/>
            <a:r>
              <a:rPr lang="it-IT" altLang="en-US"/>
              <a:t>Quinto livello</a:t>
            </a:r>
          </a:p>
        </p:txBody>
      </p:sp>
      <p:sp>
        <p:nvSpPr>
          <p:cNvPr id="1028" name="Rectangle 5"/>
          <p:cNvSpPr>
            <a:spLocks noChangeArrowheads="1"/>
          </p:cNvSpPr>
          <p:nvPr/>
        </p:nvSpPr>
        <p:spPr bwMode="auto">
          <a:xfrm rot="16200000">
            <a:off x="8725959" y="3391959"/>
            <a:ext cx="6858000" cy="74083"/>
          </a:xfrm>
          <a:prstGeom prst="rect">
            <a:avLst/>
          </a:prstGeom>
          <a:solidFill>
            <a:srgbClr val="8DA2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1029" name="Text Box 10"/>
          <p:cNvSpPr txBox="1">
            <a:spLocks noChangeArrowheads="1"/>
          </p:cNvSpPr>
          <p:nvPr/>
        </p:nvSpPr>
        <p:spPr bwMode="auto">
          <a:xfrm rot="16200000">
            <a:off x="-1647031" y="3837394"/>
            <a:ext cx="366871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it-IT" altLang="en-US" sz="1200">
                <a:solidFill>
                  <a:schemeClr val="bg1"/>
                </a:solidFill>
              </a:rPr>
              <a:t>Robotica Autonoma &amp; Fusione Sensoriale</a:t>
            </a:r>
            <a:endParaRPr lang="en-GB" altLang="en-US" sz="1200">
              <a:solidFill>
                <a:schemeClr val="bg1"/>
              </a:solidFill>
            </a:endParaRPr>
          </a:p>
        </p:txBody>
      </p:sp>
      <p:sp>
        <p:nvSpPr>
          <p:cNvPr id="1031" name="Rectangle 18"/>
          <p:cNvSpPr>
            <a:spLocks noChangeArrowheads="1"/>
          </p:cNvSpPr>
          <p:nvPr userDrawn="1"/>
        </p:nvSpPr>
        <p:spPr bwMode="auto">
          <a:xfrm rot="16200000">
            <a:off x="-3214157" y="3214158"/>
            <a:ext cx="6858000" cy="429684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1032" name="Rectangle 19"/>
          <p:cNvSpPr>
            <a:spLocks noChangeArrowheads="1"/>
          </p:cNvSpPr>
          <p:nvPr userDrawn="1"/>
        </p:nvSpPr>
        <p:spPr bwMode="auto">
          <a:xfrm rot="16200000">
            <a:off x="8725959" y="3391959"/>
            <a:ext cx="6858000" cy="74083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sp>
        <p:nvSpPr>
          <p:cNvPr id="1033" name="Rectangle 20"/>
          <p:cNvSpPr>
            <a:spLocks noChangeArrowheads="1"/>
          </p:cNvSpPr>
          <p:nvPr userDrawn="1"/>
        </p:nvSpPr>
        <p:spPr bwMode="auto">
          <a:xfrm>
            <a:off x="3048000" y="6802438"/>
            <a:ext cx="9144000" cy="55562"/>
          </a:xfrm>
          <a:prstGeom prst="rect">
            <a:avLst/>
          </a:prstGeom>
          <a:solidFill>
            <a:srgbClr val="5A73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20000"/>
              </a:spcBef>
              <a:buSzPct val="100000"/>
              <a:buFont typeface="Verdana" panose="020B0604030504040204" pitchFamily="34" charset="0"/>
              <a:buChar char="◊"/>
              <a:defRPr/>
            </a:pPr>
            <a:endParaRPr lang="it-IT" altLang="en-US"/>
          </a:p>
        </p:txBody>
      </p:sp>
      <p:grpSp>
        <p:nvGrpSpPr>
          <p:cNvPr id="1034" name="Group 21"/>
          <p:cNvGrpSpPr>
            <a:grpSpLocks/>
          </p:cNvGrpSpPr>
          <p:nvPr userDrawn="1"/>
        </p:nvGrpSpPr>
        <p:grpSpPr bwMode="auto">
          <a:xfrm>
            <a:off x="0" y="0"/>
            <a:ext cx="12192000" cy="115888"/>
            <a:chOff x="0" y="0"/>
            <a:chExt cx="5760" cy="73"/>
          </a:xfrm>
        </p:grpSpPr>
        <p:sp>
          <p:nvSpPr>
            <p:cNvPr id="1037" name="Rectangle 22"/>
            <p:cNvSpPr>
              <a:spLocks noChangeArrowheads="1"/>
            </p:cNvSpPr>
            <p:nvPr/>
          </p:nvSpPr>
          <p:spPr bwMode="auto">
            <a:xfrm>
              <a:off x="0" y="0"/>
              <a:ext cx="4320" cy="72"/>
            </a:xfrm>
            <a:prstGeom prst="rect">
              <a:avLst/>
            </a:prstGeom>
            <a:solidFill>
              <a:srgbClr val="5A7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100000"/>
                <a:buFont typeface="Verdana" panose="020B0604030504040204" pitchFamily="34" charset="0"/>
                <a:buChar char="◊"/>
                <a:defRPr/>
              </a:pPr>
              <a:endParaRPr lang="it-IT" altLang="en-US"/>
            </a:p>
          </p:txBody>
        </p:sp>
        <p:sp>
          <p:nvSpPr>
            <p:cNvPr id="1038" name="Rectangle 23"/>
            <p:cNvSpPr>
              <a:spLocks noChangeArrowheads="1"/>
            </p:cNvSpPr>
            <p:nvPr/>
          </p:nvSpPr>
          <p:spPr bwMode="auto">
            <a:xfrm>
              <a:off x="1440" y="0"/>
              <a:ext cx="4320" cy="73"/>
            </a:xfrm>
            <a:prstGeom prst="rect">
              <a:avLst/>
            </a:prstGeom>
            <a:solidFill>
              <a:srgbClr val="5A7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100000"/>
                <a:buFont typeface="Verdana" panose="020B0604030504040204" pitchFamily="34" charset="0"/>
                <a:buChar char="◊"/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20000"/>
                </a:spcBef>
                <a:buSzPct val="100000"/>
                <a:buFont typeface="Verdana" panose="020B0604030504040204" pitchFamily="34" charset="0"/>
                <a:buChar char="◊"/>
                <a:defRPr/>
              </a:pPr>
              <a:endParaRPr lang="it-IT" altLang="en-US"/>
            </a:p>
          </p:txBody>
        </p:sp>
      </p:grpSp>
      <p:graphicFrame>
        <p:nvGraphicFramePr>
          <p:cNvPr id="1035" name="Object 24"/>
          <p:cNvGraphicFramePr>
            <a:graphicFrameLocks noChangeAspect="1"/>
          </p:cNvGraphicFramePr>
          <p:nvPr userDrawn="1"/>
        </p:nvGraphicFramePr>
        <p:xfrm>
          <a:off x="1" y="6488114"/>
          <a:ext cx="4739217" cy="369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2" name="Image" r:id="rId14" imgW="9752381" imgH="1015515" progId="Photoshop.Image.7">
                  <p:embed/>
                </p:oleObj>
              </mc:Choice>
              <mc:Fallback>
                <p:oleObj name="Image" r:id="rId14" imgW="9752381" imgH="1015515" progId="Photoshop.Image.7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6488114"/>
                        <a:ext cx="4739217" cy="369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6" name="Text Box 7"/>
          <p:cNvSpPr txBox="1">
            <a:spLocks noChangeArrowheads="1"/>
          </p:cNvSpPr>
          <p:nvPr/>
        </p:nvSpPr>
        <p:spPr bwMode="auto">
          <a:xfrm>
            <a:off x="3282766" y="6530975"/>
            <a:ext cx="7092949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Verdana" panose="020B0604030504040204" pitchFamily="34" charset="0"/>
              <a:buChar char="◊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defRPr/>
            </a:pPr>
            <a:r>
              <a:rPr lang="it-IT" altLang="en-US" sz="1200" dirty="0">
                <a:solidFill>
                  <a:schemeClr val="bg1"/>
                </a:solidFill>
              </a:rPr>
              <a:t>Stefano </a:t>
            </a:r>
            <a:r>
              <a:rPr lang="it-IT" altLang="en-US" sz="1200" dirty="0" err="1">
                <a:solidFill>
                  <a:schemeClr val="bg1"/>
                </a:solidFill>
              </a:rPr>
              <a:t>Panzieri</a:t>
            </a:r>
            <a:r>
              <a:rPr lang="it-IT" altLang="en-US" sz="1200" dirty="0"/>
              <a:t>    </a:t>
            </a:r>
            <a:r>
              <a:rPr lang="it-IT" altLang="en-US" sz="1200" dirty="0">
                <a:solidFill>
                  <a:srgbClr val="CC3300"/>
                </a:solidFill>
              </a:rPr>
              <a:t>Sintesi ciclo chiuso- </a:t>
            </a:r>
            <a:fld id="{16BC5AAD-2C94-DC44-9012-B8598B763F2D}" type="slidenum">
              <a:rPr lang="it-IT" altLang="en-US" sz="1200" smtClean="0"/>
              <a:pPr>
                <a:defRPr/>
              </a:pPr>
              <a:t>‹N›</a:t>
            </a:fld>
            <a:endParaRPr lang="en-GB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+mj-lt"/>
          <a:ea typeface="+mj-ea"/>
          <a:cs typeface="+mj-cs"/>
        </a:defRPr>
      </a:lvl1pPr>
      <a:lvl2pPr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2pPr>
      <a:lvl3pPr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3pPr>
      <a:lvl4pPr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4pPr>
      <a:lvl5pPr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5pPr>
      <a:lvl6pPr marL="457200"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6pPr>
      <a:lvl7pPr marL="914400"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7pPr>
      <a:lvl8pPr marL="1371600"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8pPr>
      <a:lvl9pPr marL="1828800" algn="r" defTabSz="762000" rtl="0" eaLnBrk="0" fontAlgn="base" hangingPunct="0">
        <a:lnSpc>
          <a:spcPct val="118000"/>
        </a:lnSpc>
        <a:spcBef>
          <a:spcPct val="0"/>
        </a:spcBef>
        <a:spcAft>
          <a:spcPct val="0"/>
        </a:spcAft>
        <a:defRPr sz="2800" b="1">
          <a:solidFill>
            <a:srgbClr val="00279F"/>
          </a:solidFill>
          <a:latin typeface="Copperplate Gothic Light" pitchFamily="34" charset="0"/>
        </a:defRPr>
      </a:lvl9pPr>
    </p:titleStyle>
    <p:bodyStyle>
      <a:lvl1pPr marL="342900" indent="-3429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charset="0"/>
        <a:buChar char="◊"/>
        <a:defRPr sz="24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charset="0"/>
        <a:buChar char="◊"/>
        <a:defRPr>
          <a:solidFill>
            <a:srgbClr val="B82C00"/>
          </a:solidFill>
          <a:latin typeface="+mn-lt"/>
        </a:defRPr>
      </a:lvl2pPr>
      <a:lvl3pPr marL="11430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charset="0"/>
        <a:buChar char="◊"/>
        <a:defRPr sz="1600">
          <a:solidFill>
            <a:schemeClr val="tx1"/>
          </a:solidFill>
          <a:latin typeface="+mn-lt"/>
        </a:defRPr>
      </a:lvl3pPr>
      <a:lvl4pPr marL="16002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charset="0"/>
        <a:buChar char="◊"/>
        <a:defRPr sz="1400">
          <a:solidFill>
            <a:schemeClr val="tx1"/>
          </a:solidFill>
          <a:latin typeface="+mn-lt"/>
        </a:defRPr>
      </a:lvl4pPr>
      <a:lvl5pPr marL="20574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charset="0"/>
        <a:buChar char="◊"/>
        <a:defRPr sz="1400">
          <a:solidFill>
            <a:schemeClr val="tx1"/>
          </a:solidFill>
          <a:latin typeface="+mn-lt"/>
        </a:defRPr>
      </a:lvl5pPr>
      <a:lvl6pPr marL="25146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pitchFamily="34" charset="0"/>
        <a:buChar char="◊"/>
        <a:defRPr sz="1400">
          <a:solidFill>
            <a:schemeClr val="tx1"/>
          </a:solidFill>
          <a:latin typeface="+mn-lt"/>
        </a:defRPr>
      </a:lvl6pPr>
      <a:lvl7pPr marL="29718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pitchFamily="34" charset="0"/>
        <a:buChar char="◊"/>
        <a:defRPr sz="1400">
          <a:solidFill>
            <a:schemeClr val="tx1"/>
          </a:solidFill>
          <a:latin typeface="+mn-lt"/>
        </a:defRPr>
      </a:lvl7pPr>
      <a:lvl8pPr marL="34290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pitchFamily="34" charset="0"/>
        <a:buChar char="◊"/>
        <a:defRPr sz="1400">
          <a:solidFill>
            <a:schemeClr val="tx1"/>
          </a:solidFill>
          <a:latin typeface="+mn-lt"/>
        </a:defRPr>
      </a:lvl8pPr>
      <a:lvl9pPr marL="3886200" indent="-228600" algn="l" defTabSz="762000" rtl="0" eaLnBrk="0" fontAlgn="base" hangingPunct="0">
        <a:spcBef>
          <a:spcPct val="20000"/>
        </a:spcBef>
        <a:spcAft>
          <a:spcPct val="0"/>
        </a:spcAft>
        <a:buSzPct val="100000"/>
        <a:buFont typeface="Verdana" pitchFamily="34" charset="0"/>
        <a:buChar char="◊"/>
        <a:defRPr sz="1400">
          <a:solidFill>
            <a:schemeClr val="tx1"/>
          </a:solidFill>
          <a:latin typeface="+mn-lt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8.bin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12" Type="http://schemas.openxmlformats.org/officeDocument/2006/relationships/image" Target="../media/image8.e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5.emf"/><Relationship Id="rId11" Type="http://schemas.openxmlformats.org/officeDocument/2006/relationships/oleObject" Target="../embeddings/oleObject8.bin"/><Relationship Id="rId5" Type="http://schemas.openxmlformats.org/officeDocument/2006/relationships/oleObject" Target="../embeddings/oleObject5.bin"/><Relationship Id="rId10" Type="http://schemas.openxmlformats.org/officeDocument/2006/relationships/image" Target="../media/image7.emf"/><Relationship Id="rId4" Type="http://schemas.openxmlformats.org/officeDocument/2006/relationships/image" Target="../media/image4.emf"/><Relationship Id="rId9" Type="http://schemas.openxmlformats.org/officeDocument/2006/relationships/oleObject" Target="../embeddings/oleObject7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oleObject" Target="../embeddings/oleObject12.bin"/><Relationship Id="rId7" Type="http://schemas.openxmlformats.org/officeDocument/2006/relationships/oleObject" Target="../embeddings/oleObject1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13.emf"/><Relationship Id="rId4" Type="http://schemas.openxmlformats.org/officeDocument/2006/relationships/image" Target="../media/image11.emf"/><Relationship Id="rId9" Type="http://schemas.openxmlformats.org/officeDocument/2006/relationships/oleObject" Target="../embeddings/oleObject15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265037" y="5264514"/>
            <a:ext cx="7717162" cy="515206"/>
          </a:xfrm>
        </p:spPr>
        <p:txBody>
          <a:bodyPr/>
          <a:lstStyle/>
          <a:p>
            <a:pPr algn="ctr"/>
            <a:r>
              <a:rPr lang="it-IT" altLang="en-US" dirty="0"/>
              <a:t>Sintesi Ciclo Chiuso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1ACA7DC4-1EED-3446-8420-CC87F1073B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430"/>
          <a:stretch/>
        </p:blipFill>
        <p:spPr>
          <a:xfrm>
            <a:off x="3938662" y="663881"/>
            <a:ext cx="4369912" cy="44567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33C0D116-D450-1146-B02C-189E379E9A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 dirty="0"/>
              <a:t>Specifiche per i Disturbi</a:t>
            </a:r>
            <a:endParaRPr lang="en-US" altLang="it-IT" dirty="0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D51603DB-A81D-FA44-AE98-9E4ADE3F6C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257" y="914400"/>
            <a:ext cx="10861828" cy="5147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>
              <a:lnSpc>
                <a:spcPct val="70000"/>
              </a:lnSpc>
              <a:spcBef>
                <a:spcPct val="0"/>
              </a:spcBef>
            </a:pPr>
            <a:r>
              <a:rPr lang="it-IT" altLang="it-IT" u="none" dirty="0"/>
              <a:t>				         a gradino</a:t>
            </a:r>
          </a:p>
          <a:p>
            <a:pPr>
              <a:lnSpc>
                <a:spcPct val="70000"/>
              </a:lnSpc>
              <a:spcBef>
                <a:spcPct val="0"/>
              </a:spcBef>
            </a:pPr>
            <a:r>
              <a:rPr lang="it-IT" altLang="it-IT" u="none" dirty="0"/>
              <a:t>In genere si considerano disturbi</a:t>
            </a:r>
          </a:p>
          <a:p>
            <a:pPr>
              <a:lnSpc>
                <a:spcPct val="70000"/>
              </a:lnSpc>
              <a:spcBef>
                <a:spcPct val="0"/>
              </a:spcBef>
            </a:pPr>
            <a:r>
              <a:rPr lang="it-IT" altLang="it-IT" u="none" dirty="0"/>
              <a:t>				         aleatori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it-IT" altLang="it-IT" dirty="0">
              <a:solidFill>
                <a:srgbClr val="FF0033"/>
              </a:solidFill>
            </a:endParaRP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it-IT" altLang="it-IT" dirty="0">
                <a:solidFill>
                  <a:srgbClr val="FF0033"/>
                </a:solidFill>
              </a:rPr>
              <a:t>Disturbi a gradino</a:t>
            </a:r>
            <a:r>
              <a:rPr lang="it-IT" altLang="it-IT" u="none" dirty="0">
                <a:solidFill>
                  <a:srgbClr val="FF0033"/>
                </a:solidFill>
              </a:rPr>
              <a:t> (esempio: coppia resistente in un   servomeccanismo, variazioni di 		carico)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it-IT" altLang="it-IT" u="none" dirty="0"/>
              <a:t>					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it-IT" altLang="it-IT" u="none" dirty="0"/>
          </a:p>
          <a:p>
            <a:pPr>
              <a:lnSpc>
                <a:spcPct val="120000"/>
              </a:lnSpc>
              <a:spcBef>
                <a:spcPct val="0"/>
              </a:spcBef>
            </a:pPr>
            <a:endParaRPr lang="it-IT" altLang="it-IT" u="none" dirty="0"/>
          </a:p>
          <a:p>
            <a:pPr>
              <a:lnSpc>
                <a:spcPct val="120000"/>
              </a:lnSpc>
              <a:spcBef>
                <a:spcPct val="0"/>
              </a:spcBef>
            </a:pPr>
            <a:endParaRPr lang="it-IT" altLang="it-IT" u="none" dirty="0"/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it-IT" altLang="it-IT" u="none" dirty="0"/>
              <a:t>In genere nessuna specifica sul comportamento transitorio, perché il tempo di assestamento al disturbo è legato a quello relativo all’ingresso.</a:t>
            </a:r>
          </a:p>
          <a:p>
            <a:pPr>
              <a:lnSpc>
                <a:spcPct val="130000"/>
              </a:lnSpc>
              <a:spcBef>
                <a:spcPct val="0"/>
              </a:spcBef>
            </a:pPr>
            <a:endParaRPr lang="it-IT" altLang="it-IT" dirty="0">
              <a:solidFill>
                <a:srgbClr val="0066CC"/>
              </a:solidFill>
            </a:endParaRPr>
          </a:p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it-IT" altLang="it-IT" dirty="0">
                <a:solidFill>
                  <a:srgbClr val="0066CC"/>
                </a:solidFill>
              </a:rPr>
              <a:t>Disturbi aleatori</a:t>
            </a:r>
            <a:r>
              <a:rPr lang="it-IT" altLang="it-IT" u="none" dirty="0">
                <a:solidFill>
                  <a:srgbClr val="0066CC"/>
                </a:solidFill>
              </a:rPr>
              <a:t> (esempio: vento su un antenna).</a:t>
            </a:r>
            <a:endParaRPr lang="it-IT" altLang="it-IT" u="none" dirty="0">
              <a:solidFill>
                <a:schemeClr val="accent2"/>
              </a:solidFill>
            </a:endParaRPr>
          </a:p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it-IT" altLang="it-IT" u="none" dirty="0"/>
              <a:t>Occorre conoscere la massima frequenza significativa.</a:t>
            </a:r>
          </a:p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it-IT" altLang="it-IT" u="none" dirty="0"/>
              <a:t>Specifica tipica: Riduzione di un fattore K del loro effetto  sull’uscita</a:t>
            </a:r>
          </a:p>
        </p:txBody>
      </p:sp>
      <p:sp>
        <p:nvSpPr>
          <p:cNvPr id="52229" name="Text Box 5">
            <a:extLst>
              <a:ext uri="{FF2B5EF4-FFF2-40B4-BE49-F238E27FC236}">
                <a16:creationId xmlns:a16="http://schemas.microsoft.com/office/drawing/2014/main" id="{0D222DFA-5A71-054D-9A20-6632631CA3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0212" y="602800"/>
            <a:ext cx="553357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279400" indent="-279400"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46000"/>
              </a:spcBef>
            </a:pPr>
            <a:r>
              <a:rPr lang="en-US" altLang="it-IT" sz="6000" dirty="0"/>
              <a:t>{</a:t>
            </a:r>
          </a:p>
        </p:txBody>
      </p:sp>
      <p:graphicFrame>
        <p:nvGraphicFramePr>
          <p:cNvPr id="52230" name="Object 6">
            <a:extLst>
              <a:ext uri="{FF2B5EF4-FFF2-40B4-BE49-F238E27FC236}">
                <a16:creationId xmlns:a16="http://schemas.microsoft.com/office/drawing/2014/main" id="{F148CD63-EDF8-7C49-A47E-A4EF8165CE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5149426"/>
              </p:ext>
            </p:extLst>
          </p:nvPr>
        </p:nvGraphicFramePr>
        <p:xfrm>
          <a:off x="4313011" y="2569661"/>
          <a:ext cx="2987675" cy="1163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50" name="MathType Equation" r:id="rId3" imgW="69049900" imgH="26619200" progId="Equation">
                  <p:embed/>
                </p:oleObj>
              </mc:Choice>
              <mc:Fallback>
                <p:oleObj name="MathType Equation" r:id="rId3" imgW="69049900" imgH="26619200" progId="Equation">
                  <p:embed/>
                  <p:pic>
                    <p:nvPicPr>
                      <p:cNvPr id="52230" name="Object 6">
                        <a:extLst>
                          <a:ext uri="{FF2B5EF4-FFF2-40B4-BE49-F238E27FC236}">
                            <a16:creationId xmlns:a16="http://schemas.microsoft.com/office/drawing/2014/main" id="{F148CD63-EDF8-7C49-A47E-A4EF8165CEA9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13011" y="2569661"/>
                        <a:ext cx="2987675" cy="116326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9908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C5D1FD05-709F-FF4D-85A4-FB2078CE72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Regolazione vs. Asservimento</a:t>
            </a:r>
          </a:p>
        </p:txBody>
      </p:sp>
      <p:sp>
        <p:nvSpPr>
          <p:cNvPr id="55300" name="Text Box 4">
            <a:extLst>
              <a:ext uri="{FF2B5EF4-FFF2-40B4-BE49-F238E27FC236}">
                <a16:creationId xmlns:a16="http://schemas.microsoft.com/office/drawing/2014/main" id="{D3EBCFC5-B1BA-5E44-A51C-31193057E0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8726" y="1592439"/>
            <a:ext cx="4816475" cy="44196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79400" indent="-279400"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it-IT" altLang="it-IT" sz="2000">
                <a:solidFill>
                  <a:srgbClr val="FF0033"/>
                </a:solidFill>
              </a:rPr>
              <a:t>REGOLAZIONE  </a:t>
            </a:r>
            <a:endParaRPr lang="it-IT" altLang="it-IT" sz="2000"/>
          </a:p>
          <a:p>
            <a:pPr>
              <a:lnSpc>
                <a:spcPct val="120000"/>
              </a:lnSpc>
            </a:pPr>
            <a:r>
              <a:rPr lang="it-IT" altLang="it-IT" sz="2000">
                <a:solidFill>
                  <a:srgbClr val="336600"/>
                </a:solidFill>
              </a:rPr>
              <a:t>OBIETTIVO</a:t>
            </a:r>
            <a:r>
              <a:rPr lang="it-IT" altLang="it-IT" sz="2000"/>
              <a:t>: 	costanza dell’uscita</a:t>
            </a:r>
          </a:p>
          <a:p>
            <a:pPr>
              <a:lnSpc>
                <a:spcPct val="120000"/>
              </a:lnSpc>
            </a:pPr>
            <a:r>
              <a:rPr lang="it-IT" altLang="it-IT" sz="2000"/>
              <a:t>										facilità di istallazione</a:t>
            </a:r>
          </a:p>
          <a:p>
            <a:pPr>
              <a:lnSpc>
                <a:spcPct val="120000"/>
              </a:lnSpc>
            </a:pPr>
            <a:endParaRPr lang="it-IT" altLang="it-IT" sz="2000"/>
          </a:p>
          <a:p>
            <a:pPr>
              <a:lnSpc>
                <a:spcPct val="120000"/>
              </a:lnSpc>
            </a:pPr>
            <a:r>
              <a:rPr lang="it-IT" altLang="it-IT" sz="2000">
                <a:solidFill>
                  <a:srgbClr val="336600"/>
                </a:solidFill>
              </a:rPr>
              <a:t>ENFASI</a:t>
            </a:r>
            <a:r>
              <a:rPr lang="it-IT" altLang="it-IT" sz="2000"/>
              <a:t>: 	effetto dei disturbi</a:t>
            </a:r>
          </a:p>
          <a:p>
            <a:pPr>
              <a:lnSpc>
                <a:spcPct val="120000"/>
              </a:lnSpc>
              <a:buFontTx/>
              <a:buChar char="•"/>
            </a:pPr>
            <a:r>
              <a:rPr lang="it-IT" altLang="it-IT" sz="2000"/>
              <a:t> si impiegano spesso dispositivi di controllo standard  (</a:t>
            </a:r>
            <a:r>
              <a:rPr lang="it-IT" altLang="it-IT" sz="2000">
                <a:solidFill>
                  <a:srgbClr val="0066CC"/>
                </a:solidFill>
              </a:rPr>
              <a:t>Regolatori</a:t>
            </a:r>
            <a:r>
              <a:rPr lang="it-IT" altLang="it-IT" sz="2000"/>
              <a:t>) </a:t>
            </a:r>
          </a:p>
          <a:p>
            <a:pPr>
              <a:lnSpc>
                <a:spcPct val="130000"/>
              </a:lnSpc>
            </a:pPr>
            <a:endParaRPr lang="it-IT" altLang="it-IT" sz="2000">
              <a:solidFill>
                <a:srgbClr val="336600"/>
              </a:solidFill>
            </a:endParaRPr>
          </a:p>
          <a:p>
            <a:pPr>
              <a:lnSpc>
                <a:spcPct val="130000"/>
              </a:lnSpc>
            </a:pPr>
            <a:r>
              <a:rPr lang="it-IT" altLang="it-IT" sz="2000">
                <a:solidFill>
                  <a:srgbClr val="336600"/>
                </a:solidFill>
              </a:rPr>
              <a:t>ESEMPIO</a:t>
            </a:r>
            <a:r>
              <a:rPr lang="it-IT" altLang="it-IT" sz="2000"/>
              <a:t>:	controllo di livello o di 	         temperatura</a:t>
            </a:r>
          </a:p>
          <a:p>
            <a:pPr>
              <a:spcBef>
                <a:spcPct val="46000"/>
              </a:spcBef>
            </a:pPr>
            <a:endParaRPr lang="it-IT" altLang="it-IT" sz="2000"/>
          </a:p>
        </p:txBody>
      </p:sp>
      <p:sp>
        <p:nvSpPr>
          <p:cNvPr id="55301" name="Text Box 5">
            <a:extLst>
              <a:ext uri="{FF2B5EF4-FFF2-40B4-BE49-F238E27FC236}">
                <a16:creationId xmlns:a16="http://schemas.microsoft.com/office/drawing/2014/main" id="{D4CA7E35-F431-EF49-8F66-41CA25EB74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0399" y="1603551"/>
            <a:ext cx="6074225" cy="4696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79400" indent="-279400"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30000"/>
              </a:lnSpc>
            </a:pPr>
            <a:r>
              <a:rPr lang="it-IT" altLang="it-IT" sz="2000" dirty="0">
                <a:solidFill>
                  <a:srgbClr val="FF0033"/>
                </a:solidFill>
              </a:rPr>
              <a:t>ASSERVIMENTO</a:t>
            </a:r>
            <a:endParaRPr lang="it-IT" altLang="it-IT" sz="2000" dirty="0"/>
          </a:p>
          <a:p>
            <a:pPr>
              <a:lnSpc>
                <a:spcPct val="130000"/>
              </a:lnSpc>
            </a:pPr>
            <a:r>
              <a:rPr lang="it-IT" altLang="it-IT" sz="2000" dirty="0">
                <a:solidFill>
                  <a:srgbClr val="336600"/>
                </a:solidFill>
              </a:rPr>
              <a:t>OBIETTIVO</a:t>
            </a:r>
            <a:r>
              <a:rPr lang="it-IT" altLang="it-IT" sz="2000" dirty="0"/>
              <a:t>: 	inseguimento dell’ingresso.</a:t>
            </a:r>
          </a:p>
          <a:p>
            <a:pPr>
              <a:lnSpc>
                <a:spcPct val="130000"/>
              </a:lnSpc>
            </a:pPr>
            <a:endParaRPr lang="it-IT" altLang="it-IT" sz="2000" dirty="0"/>
          </a:p>
          <a:p>
            <a:pPr>
              <a:lnSpc>
                <a:spcPct val="110000"/>
              </a:lnSpc>
            </a:pPr>
            <a:r>
              <a:rPr lang="it-IT" altLang="it-IT" sz="2000" dirty="0">
                <a:solidFill>
                  <a:srgbClr val="336600"/>
                </a:solidFill>
              </a:rPr>
              <a:t>ENFASI</a:t>
            </a:r>
            <a:r>
              <a:rPr lang="it-IT" altLang="it-IT" sz="2000" dirty="0"/>
              <a:t>:	fedeltà di risposta</a:t>
            </a:r>
          </a:p>
          <a:p>
            <a:pPr>
              <a:lnSpc>
                <a:spcPct val="110000"/>
              </a:lnSpc>
              <a:buFontTx/>
              <a:buChar char="•"/>
            </a:pPr>
            <a:r>
              <a:rPr lang="it-IT" altLang="it-IT" sz="2000" dirty="0"/>
              <a:t>Richiedono la progettazione dei dispositivi di controllo ad hoc (</a:t>
            </a:r>
            <a:r>
              <a:rPr lang="it-IT" altLang="it-IT" sz="2000" dirty="0">
                <a:solidFill>
                  <a:srgbClr val="0066CC"/>
                </a:solidFill>
              </a:rPr>
              <a:t>Reti di Compensazione</a:t>
            </a:r>
            <a:r>
              <a:rPr lang="it-IT" altLang="it-IT" sz="2000" dirty="0"/>
              <a:t>) che talvolta possono essere sostituiti da regolatori standard.</a:t>
            </a:r>
          </a:p>
          <a:p>
            <a:pPr>
              <a:lnSpc>
                <a:spcPct val="110000"/>
              </a:lnSpc>
              <a:buFontTx/>
              <a:buChar char="•"/>
            </a:pPr>
            <a:r>
              <a:rPr lang="it-IT" altLang="it-IT" sz="2000" dirty="0"/>
              <a:t>Se le specifiche sono stringenti il progettista dell’impianto deve interagire con il </a:t>
            </a:r>
            <a:r>
              <a:rPr lang="it-IT" altLang="it-IT" sz="2000" dirty="0" err="1"/>
              <a:t>controllista</a:t>
            </a:r>
            <a:r>
              <a:rPr lang="it-IT" altLang="it-IT" sz="2000" dirty="0"/>
              <a:t>.</a:t>
            </a:r>
          </a:p>
          <a:p>
            <a:pPr>
              <a:lnSpc>
                <a:spcPct val="100000"/>
              </a:lnSpc>
              <a:buFontTx/>
              <a:buChar char="•"/>
            </a:pPr>
            <a:endParaRPr lang="it-IT" altLang="it-IT" sz="2000" dirty="0"/>
          </a:p>
          <a:p>
            <a:pPr>
              <a:lnSpc>
                <a:spcPct val="100000"/>
              </a:lnSpc>
            </a:pPr>
            <a:r>
              <a:rPr lang="it-IT" altLang="it-IT" sz="2000" dirty="0">
                <a:solidFill>
                  <a:srgbClr val="336600"/>
                </a:solidFill>
              </a:rPr>
              <a:t>ESEMPIO</a:t>
            </a:r>
            <a:r>
              <a:rPr lang="it-IT" altLang="it-IT" sz="2000" dirty="0"/>
              <a:t>:	macchina utensile a controllo</a:t>
            </a:r>
          </a:p>
          <a:p>
            <a:pPr>
              <a:lnSpc>
                <a:spcPct val="100000"/>
              </a:lnSpc>
            </a:pPr>
            <a:r>
              <a:rPr lang="it-IT" altLang="it-IT" sz="2000" dirty="0"/>
              <a:t>								numerico</a:t>
            </a:r>
          </a:p>
          <a:p>
            <a:pPr>
              <a:spcBef>
                <a:spcPct val="46000"/>
              </a:spcBef>
            </a:pPr>
            <a:endParaRPr lang="it-IT" altLang="it-IT" sz="2000" dirty="0"/>
          </a:p>
        </p:txBody>
      </p:sp>
      <p:sp>
        <p:nvSpPr>
          <p:cNvPr id="55302" name="Line 6">
            <a:extLst>
              <a:ext uri="{FF2B5EF4-FFF2-40B4-BE49-F238E27FC236}">
                <a16:creationId xmlns:a16="http://schemas.microsoft.com/office/drawing/2014/main" id="{4CB2C99D-BD2D-4C41-8077-B7A9B388C72D}"/>
              </a:ext>
            </a:extLst>
          </p:cNvPr>
          <p:cNvSpPr>
            <a:spLocks noChangeShapeType="1"/>
          </p:cNvSpPr>
          <p:nvPr/>
        </p:nvSpPr>
        <p:spPr bwMode="auto">
          <a:xfrm>
            <a:off x="5511799" y="1679750"/>
            <a:ext cx="18143" cy="416560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355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6C984FC7-FC70-B249-A4B9-DDB313B1B1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Sintesi per Tentativi</a:t>
            </a:r>
            <a:endParaRPr lang="it-IT" altLang="it-IT" sz="2000"/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FBE2F225-A748-A440-A498-765CED6E5B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5738" y="574676"/>
            <a:ext cx="6394450" cy="192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>
            <a:lvl1pPr indent="1905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50000"/>
              </a:lnSpc>
              <a:buFontTx/>
              <a:buChar char="•"/>
            </a:pPr>
            <a:r>
              <a:rPr lang="it-IT" altLang="it-IT" sz="2000"/>
              <a:t>Specifiche più dettagliate </a:t>
            </a:r>
            <a:r>
              <a:rPr lang="it-IT" altLang="it-IT" sz="2000">
                <a:latin typeface="Symbol" pitchFamily="2" charset="2"/>
              </a:rPr>
              <a:t>Þ</a:t>
            </a:r>
            <a:r>
              <a:rPr lang="it-IT" altLang="it-IT" sz="2000"/>
              <a:t>  procedimento più complesso</a:t>
            </a:r>
          </a:p>
          <a:p>
            <a:pPr>
              <a:lnSpc>
                <a:spcPct val="150000"/>
              </a:lnSpc>
              <a:buFontTx/>
              <a:buChar char="•"/>
            </a:pPr>
            <a:r>
              <a:rPr lang="it-IT" altLang="it-IT" sz="2000"/>
              <a:t>Dalle specifiche su W</a:t>
            </a:r>
            <a:r>
              <a:rPr lang="it-IT" altLang="it-IT" sz="2000" baseline="-25000"/>
              <a:t>-1</a:t>
            </a:r>
            <a:r>
              <a:rPr lang="it-IT" altLang="it-IT" sz="2000"/>
              <a:t>(t) si passa a quelle su W(j</a:t>
            </a:r>
            <a:r>
              <a:rPr lang="it-IT" altLang="it-IT" sz="2000">
                <a:latin typeface="Symbol" pitchFamily="2" charset="2"/>
              </a:rPr>
              <a:t>w</a:t>
            </a:r>
            <a:r>
              <a:rPr lang="it-IT" altLang="it-IT" sz="2000"/>
              <a:t>) e</a:t>
            </a:r>
          </a:p>
          <a:p>
            <a:pPr>
              <a:lnSpc>
                <a:spcPct val="150000"/>
              </a:lnSpc>
            </a:pPr>
            <a:r>
              <a:rPr lang="it-IT" altLang="it-IT" sz="2000"/>
              <a:t>quindi a quelle su F(j</a:t>
            </a:r>
            <a:r>
              <a:rPr lang="it-IT" altLang="it-IT" sz="2000">
                <a:latin typeface="Symbol" pitchFamily="2" charset="2"/>
              </a:rPr>
              <a:t>w</a:t>
            </a:r>
            <a:r>
              <a:rPr lang="it-IT" altLang="it-IT" sz="2000"/>
              <a:t>) a ciclo aperto (</a:t>
            </a:r>
            <a:r>
              <a:rPr lang="it-IT" altLang="it-IT" sz="2000">
                <a:latin typeface="Symbol" pitchFamily="2" charset="2"/>
              </a:rPr>
              <a:t>w</a:t>
            </a:r>
            <a:r>
              <a:rPr lang="it-IT" altLang="it-IT" sz="2000" baseline="-25000"/>
              <a:t>T</a:t>
            </a:r>
            <a:r>
              <a:rPr lang="it-IT" altLang="it-IT" sz="2000"/>
              <a:t>, m</a:t>
            </a:r>
            <a:r>
              <a:rPr lang="it-IT" altLang="it-IT" sz="2000" baseline="-25000">
                <a:latin typeface="Symbol" pitchFamily="2" charset="2"/>
              </a:rPr>
              <a:t>j </a:t>
            </a:r>
            <a:r>
              <a:rPr lang="it-IT" altLang="it-IT" sz="2000"/>
              <a:t>).</a:t>
            </a:r>
          </a:p>
          <a:p>
            <a:pPr>
              <a:lnSpc>
                <a:spcPct val="150000"/>
              </a:lnSpc>
              <a:buFontTx/>
              <a:buChar char="•"/>
            </a:pPr>
            <a:r>
              <a:rPr lang="it-IT" altLang="it-IT" sz="2000"/>
              <a:t>Procedimento preciso, richiede una verifica a ritroso.</a:t>
            </a:r>
          </a:p>
        </p:txBody>
      </p:sp>
      <p:sp>
        <p:nvSpPr>
          <p:cNvPr id="56324" name="Rectangle 4">
            <a:extLst>
              <a:ext uri="{FF2B5EF4-FFF2-40B4-BE49-F238E27FC236}">
                <a16:creationId xmlns:a16="http://schemas.microsoft.com/office/drawing/2014/main" id="{468E8681-0F00-374A-B21F-A6BD61131B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2663" y="4644797"/>
            <a:ext cx="2638543" cy="1638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endParaRPr lang="it-IT" altLang="it-IT" sz="1600" u="none" dirty="0"/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it-IT" altLang="it-IT" sz="1600" u="none" dirty="0"/>
          </a:p>
          <a:p>
            <a:pPr>
              <a:lnSpc>
                <a:spcPct val="140000"/>
              </a:lnSpc>
              <a:spcBef>
                <a:spcPct val="0"/>
              </a:spcBef>
            </a:pPr>
            <a:r>
              <a:rPr lang="it-IT" altLang="it-IT" sz="1600" u="none" dirty="0"/>
              <a:t>               </a:t>
            </a:r>
            <a:r>
              <a:rPr lang="it-IT" altLang="it-IT" sz="1600" u="none" dirty="0" err="1"/>
              <a:t>S</a:t>
            </a:r>
            <a:r>
              <a:rPr lang="it-IT" altLang="it-IT" sz="1600" u="none" dirty="0"/>
              <a:t> I </a:t>
            </a:r>
            <a:r>
              <a:rPr lang="it-IT" altLang="it-IT" sz="1600" u="none" dirty="0" err="1"/>
              <a:t>N</a:t>
            </a:r>
            <a:r>
              <a:rPr lang="it-IT" altLang="it-IT" sz="1600" u="none" dirty="0"/>
              <a:t> T E </a:t>
            </a:r>
            <a:r>
              <a:rPr lang="it-IT" altLang="it-IT" sz="1600" u="none" dirty="0" err="1"/>
              <a:t>S</a:t>
            </a:r>
            <a:r>
              <a:rPr lang="it-IT" altLang="it-IT" sz="1600" u="none" dirty="0"/>
              <a:t> I </a:t>
            </a:r>
          </a:p>
          <a:p>
            <a:pPr>
              <a:lnSpc>
                <a:spcPct val="140000"/>
              </a:lnSpc>
              <a:spcBef>
                <a:spcPct val="0"/>
              </a:spcBef>
            </a:pPr>
            <a:endParaRPr lang="it-IT" altLang="it-IT" sz="2000" dirty="0">
              <a:latin typeface="Symbol" pitchFamily="2" charset="2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sz="1600" u="none" dirty="0"/>
              <a:t>	      F</a:t>
            </a:r>
            <a:r>
              <a:rPr lang="it-IT" altLang="it-IT" sz="1600" u="none" baseline="-25000" dirty="0"/>
              <a:t>i </a:t>
            </a:r>
            <a:r>
              <a:rPr lang="it-IT" altLang="it-IT" sz="1600" u="none" dirty="0"/>
              <a:t>(</a:t>
            </a:r>
            <a:r>
              <a:rPr lang="it-IT" altLang="it-IT" sz="1600" u="none" dirty="0" err="1"/>
              <a:t>j</a:t>
            </a:r>
            <a:r>
              <a:rPr lang="it-IT" altLang="it-IT" sz="1600" u="none" dirty="0" err="1">
                <a:latin typeface="Symbol" pitchFamily="2" charset="2"/>
              </a:rPr>
              <a:t>w</a:t>
            </a:r>
            <a:r>
              <a:rPr lang="it-IT" altLang="it-IT" sz="1600" u="none" dirty="0"/>
              <a:t>)</a:t>
            </a:r>
          </a:p>
        </p:txBody>
      </p:sp>
      <p:sp>
        <p:nvSpPr>
          <p:cNvPr id="56325" name="Rectangle 5">
            <a:extLst>
              <a:ext uri="{FF2B5EF4-FFF2-40B4-BE49-F238E27FC236}">
                <a16:creationId xmlns:a16="http://schemas.microsoft.com/office/drawing/2014/main" id="{95F0249B-4135-BA4C-801B-CF4AE02B1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05064" y="5165726"/>
            <a:ext cx="1430337" cy="371475"/>
          </a:xfrm>
          <a:prstGeom prst="rect">
            <a:avLst/>
          </a:prstGeom>
          <a:noFill/>
          <a:ln w="12700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26" name="Line 6">
            <a:extLst>
              <a:ext uri="{FF2B5EF4-FFF2-40B4-BE49-F238E27FC236}">
                <a16:creationId xmlns:a16="http://schemas.microsoft.com/office/drawing/2014/main" id="{B2C1BC0D-3D0C-5F48-8D36-A59D5965FEA9}"/>
              </a:ext>
            </a:extLst>
          </p:cNvPr>
          <p:cNvSpPr>
            <a:spLocks noChangeShapeType="1"/>
          </p:cNvSpPr>
          <p:nvPr/>
        </p:nvSpPr>
        <p:spPr bwMode="auto">
          <a:xfrm>
            <a:off x="3644901" y="6253163"/>
            <a:ext cx="137636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graphicFrame>
        <p:nvGraphicFramePr>
          <p:cNvPr id="56327" name="Object 7">
            <a:extLst>
              <a:ext uri="{FF2B5EF4-FFF2-40B4-BE49-F238E27FC236}">
                <a16:creationId xmlns:a16="http://schemas.microsoft.com/office/drawing/2014/main" id="{62E5D2A2-D259-E149-9479-48456463DD33}"/>
              </a:ext>
            </a:extLst>
          </p:cNvPr>
          <p:cNvGraphicFramePr>
            <a:graphicFrameLocks/>
          </p:cNvGraphicFramePr>
          <p:nvPr/>
        </p:nvGraphicFramePr>
        <p:xfrm>
          <a:off x="4073526" y="3176589"/>
          <a:ext cx="2030413" cy="35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3" name="MathType Equation" r:id="rId3" imgW="56756300" imgH="9067800" progId="Equation">
                  <p:embed/>
                </p:oleObj>
              </mc:Choice>
              <mc:Fallback>
                <p:oleObj name="MathType Equation" r:id="rId3" imgW="56756300" imgH="9067800" progId="Equation">
                  <p:embed/>
                  <p:pic>
                    <p:nvPicPr>
                      <p:cNvPr id="56327" name="Object 7">
                        <a:extLst>
                          <a:ext uri="{FF2B5EF4-FFF2-40B4-BE49-F238E27FC236}">
                            <a16:creationId xmlns:a16="http://schemas.microsoft.com/office/drawing/2014/main" id="{62E5D2A2-D259-E149-9479-48456463DD33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73526" y="3176589"/>
                        <a:ext cx="2030413" cy="352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328" name="Object 8">
            <a:extLst>
              <a:ext uri="{FF2B5EF4-FFF2-40B4-BE49-F238E27FC236}">
                <a16:creationId xmlns:a16="http://schemas.microsoft.com/office/drawing/2014/main" id="{7A50C0B5-691E-784E-820D-A8204117B0FC}"/>
              </a:ext>
            </a:extLst>
          </p:cNvPr>
          <p:cNvGraphicFramePr>
            <a:graphicFrameLocks/>
          </p:cNvGraphicFramePr>
          <p:nvPr/>
        </p:nvGraphicFramePr>
        <p:xfrm>
          <a:off x="4546601" y="4491039"/>
          <a:ext cx="836613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4" r:id="rId5" imgW="23406100" imgH="13462000" progId="Equation">
                  <p:embed/>
                </p:oleObj>
              </mc:Choice>
              <mc:Fallback>
                <p:oleObj r:id="rId5" imgW="23406100" imgH="13462000" progId="Equation">
                  <p:embed/>
                  <p:pic>
                    <p:nvPicPr>
                      <p:cNvPr id="56328" name="Object 8">
                        <a:extLst>
                          <a:ext uri="{FF2B5EF4-FFF2-40B4-BE49-F238E27FC236}">
                            <a16:creationId xmlns:a16="http://schemas.microsoft.com/office/drawing/2014/main" id="{7A50C0B5-691E-784E-820D-A8204117B0FC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46601" y="4491039"/>
                        <a:ext cx="836613" cy="523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329" name="Line 9">
            <a:extLst>
              <a:ext uri="{FF2B5EF4-FFF2-40B4-BE49-F238E27FC236}">
                <a16:creationId xmlns:a16="http://schemas.microsoft.com/office/drawing/2014/main" id="{F13681EF-F773-E640-8141-0912F523CDB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21263" y="5143501"/>
            <a:ext cx="0" cy="10953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30" name="Line 10">
            <a:extLst>
              <a:ext uri="{FF2B5EF4-FFF2-40B4-BE49-F238E27FC236}">
                <a16:creationId xmlns:a16="http://schemas.microsoft.com/office/drawing/2014/main" id="{2B732400-6688-2F42-B8E3-CB0090EE239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21263" y="3602039"/>
            <a:ext cx="0" cy="7953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31" name="Text Box 11">
            <a:extLst>
              <a:ext uri="{FF2B5EF4-FFF2-40B4-BE49-F238E27FC236}">
                <a16:creationId xmlns:a16="http://schemas.microsoft.com/office/drawing/2014/main" id="{E7D2518E-8D73-6C43-90BE-49960C8C31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5977" y="2804203"/>
            <a:ext cx="2038350" cy="19837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lnSpc>
                <a:spcPct val="140000"/>
              </a:lnSpc>
              <a:spcBef>
                <a:spcPct val="0"/>
              </a:spcBef>
            </a:pPr>
            <a:r>
              <a:rPr lang="it-IT" altLang="it-IT" u="none" dirty="0"/>
              <a:t>Spec. su W</a:t>
            </a:r>
            <a:r>
              <a:rPr lang="it-IT" altLang="it-IT" u="none" baseline="-25000" dirty="0"/>
              <a:t>-1</a:t>
            </a:r>
            <a:r>
              <a:rPr lang="it-IT" altLang="it-IT" u="none" dirty="0"/>
              <a:t>(t)</a:t>
            </a:r>
          </a:p>
          <a:p>
            <a:pPr algn="r">
              <a:lnSpc>
                <a:spcPct val="140000"/>
              </a:lnSpc>
              <a:spcBef>
                <a:spcPct val="0"/>
              </a:spcBef>
            </a:pPr>
            <a:endParaRPr lang="it-IT" altLang="it-IT" u="none" dirty="0"/>
          </a:p>
          <a:p>
            <a:pPr algn="r">
              <a:lnSpc>
                <a:spcPct val="140000"/>
              </a:lnSpc>
              <a:spcBef>
                <a:spcPct val="0"/>
              </a:spcBef>
            </a:pPr>
            <a:r>
              <a:rPr lang="it-IT" altLang="it-IT" u="none" dirty="0"/>
              <a:t>Spec. su </a:t>
            </a:r>
            <a:r>
              <a:rPr lang="it-IT" altLang="it-IT" u="none" dirty="0" err="1"/>
              <a:t>W</a:t>
            </a:r>
            <a:r>
              <a:rPr lang="it-IT" altLang="it-IT" u="none" dirty="0"/>
              <a:t>(</a:t>
            </a:r>
            <a:r>
              <a:rPr lang="it-IT" altLang="it-IT" u="none" dirty="0" err="1"/>
              <a:t>j</a:t>
            </a:r>
            <a:r>
              <a:rPr lang="it-IT" altLang="it-IT" u="none" dirty="0" err="1">
                <a:latin typeface="Symbol" pitchFamily="2" charset="2"/>
              </a:rPr>
              <a:t>w</a:t>
            </a:r>
            <a:r>
              <a:rPr lang="it-IT" altLang="it-IT" u="none" dirty="0"/>
              <a:t>)</a:t>
            </a:r>
          </a:p>
          <a:p>
            <a:pPr algn="r">
              <a:lnSpc>
                <a:spcPct val="140000"/>
              </a:lnSpc>
              <a:spcBef>
                <a:spcPct val="0"/>
              </a:spcBef>
            </a:pPr>
            <a:endParaRPr lang="it-IT" altLang="it-IT" u="none" dirty="0"/>
          </a:p>
          <a:p>
            <a:pPr algn="r">
              <a:lnSpc>
                <a:spcPct val="140000"/>
              </a:lnSpc>
              <a:spcBef>
                <a:spcPct val="0"/>
              </a:spcBef>
            </a:pPr>
            <a:r>
              <a:rPr lang="it-IT" altLang="it-IT" u="none" dirty="0"/>
              <a:t> </a:t>
            </a:r>
            <a:r>
              <a:rPr lang="it-IT" altLang="it-IT" u="none" dirty="0" err="1">
                <a:latin typeface="Symbol" pitchFamily="2" charset="2"/>
              </a:rPr>
              <a:t>w</a:t>
            </a:r>
            <a:r>
              <a:rPr lang="it-IT" altLang="it-IT" u="none" baseline="-25000" dirty="0" err="1"/>
              <a:t>T</a:t>
            </a:r>
            <a:r>
              <a:rPr lang="it-IT" altLang="it-IT" u="none" dirty="0"/>
              <a:t>, </a:t>
            </a:r>
            <a:r>
              <a:rPr lang="it-IT" altLang="it-IT" u="none" dirty="0" err="1"/>
              <a:t>m</a:t>
            </a:r>
            <a:r>
              <a:rPr lang="it-IT" altLang="it-IT" u="none" baseline="-25000" dirty="0" err="1">
                <a:latin typeface="Symbol" pitchFamily="2" charset="2"/>
              </a:rPr>
              <a:t>j</a:t>
            </a:r>
            <a:r>
              <a:rPr lang="it-IT" altLang="it-IT" u="none" dirty="0"/>
              <a:t> di </a:t>
            </a:r>
            <a:r>
              <a:rPr lang="it-IT" altLang="it-IT" u="none" dirty="0" err="1"/>
              <a:t>F</a:t>
            </a:r>
            <a:r>
              <a:rPr lang="it-IT" altLang="it-IT" u="none" dirty="0"/>
              <a:t>(</a:t>
            </a:r>
            <a:r>
              <a:rPr lang="it-IT" altLang="it-IT" u="none" dirty="0" err="1"/>
              <a:t>j</a:t>
            </a:r>
            <a:r>
              <a:rPr lang="it-IT" altLang="it-IT" u="none" dirty="0" err="1">
                <a:latin typeface="Symbol" pitchFamily="2" charset="2"/>
              </a:rPr>
              <a:t>w</a:t>
            </a:r>
            <a:r>
              <a:rPr lang="it-IT" altLang="it-IT" u="none" dirty="0"/>
              <a:t>)</a:t>
            </a:r>
          </a:p>
        </p:txBody>
      </p:sp>
      <p:sp>
        <p:nvSpPr>
          <p:cNvPr id="56332" name="AutoShape 12">
            <a:extLst>
              <a:ext uri="{FF2B5EF4-FFF2-40B4-BE49-F238E27FC236}">
                <a16:creationId xmlns:a16="http://schemas.microsoft.com/office/drawing/2014/main" id="{FFB2562D-9949-8243-BF27-1F10495349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81339" y="3349625"/>
            <a:ext cx="217487" cy="217488"/>
          </a:xfrm>
          <a:prstGeom prst="down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33" name="AutoShape 13">
            <a:extLst>
              <a:ext uri="{FF2B5EF4-FFF2-40B4-BE49-F238E27FC236}">
                <a16:creationId xmlns:a16="http://schemas.microsoft.com/office/drawing/2014/main" id="{673C0B7D-6A92-3142-B686-AE007051C0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6575" y="4121150"/>
            <a:ext cx="215900" cy="217488"/>
          </a:xfrm>
          <a:prstGeom prst="downArrow">
            <a:avLst>
              <a:gd name="adj1" fmla="val 50000"/>
              <a:gd name="adj2" fmla="val 25184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34" name="AutoShape 14">
            <a:extLst>
              <a:ext uri="{FF2B5EF4-FFF2-40B4-BE49-F238E27FC236}">
                <a16:creationId xmlns:a16="http://schemas.microsoft.com/office/drawing/2014/main" id="{1D0FB6B1-5950-9D4E-9C6B-D7014AAA11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1813" y="4892675"/>
            <a:ext cx="215900" cy="217488"/>
          </a:xfrm>
          <a:prstGeom prst="downArrow">
            <a:avLst>
              <a:gd name="adj1" fmla="val 50000"/>
              <a:gd name="adj2" fmla="val 25184"/>
            </a:avLst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35" name="Text Box 15">
            <a:extLst>
              <a:ext uri="{FF2B5EF4-FFF2-40B4-BE49-F238E27FC236}">
                <a16:creationId xmlns:a16="http://schemas.microsoft.com/office/drawing/2014/main" id="{15ED53CB-388E-1346-955E-2EA80B6E5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3800" y="3260726"/>
            <a:ext cx="186140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i="1" u="none" dirty="0"/>
              <a:t>Legami globali</a:t>
            </a:r>
            <a:endParaRPr lang="it-IT" altLang="it-IT" u="none" dirty="0"/>
          </a:p>
        </p:txBody>
      </p:sp>
      <p:sp>
        <p:nvSpPr>
          <p:cNvPr id="56336" name="Text Box 16">
            <a:extLst>
              <a:ext uri="{FF2B5EF4-FFF2-40B4-BE49-F238E27FC236}">
                <a16:creationId xmlns:a16="http://schemas.microsoft.com/office/drawing/2014/main" id="{A8250C6A-0FF6-8B43-98AF-EC49363E20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6000" y="4011614"/>
            <a:ext cx="210185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i="1" u="none"/>
              <a:t>Relazioni approx</a:t>
            </a:r>
            <a:endParaRPr lang="it-IT" altLang="it-IT" u="none"/>
          </a:p>
        </p:txBody>
      </p:sp>
      <p:sp>
        <p:nvSpPr>
          <p:cNvPr id="56337" name="AutoShape 17">
            <a:extLst>
              <a:ext uri="{FF2B5EF4-FFF2-40B4-BE49-F238E27FC236}">
                <a16:creationId xmlns:a16="http://schemas.microsoft.com/office/drawing/2014/main" id="{40B41145-7881-DA47-A03B-8B2A20F194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8163" y="5653089"/>
            <a:ext cx="215900" cy="217487"/>
          </a:xfrm>
          <a:prstGeom prst="downArrow">
            <a:avLst>
              <a:gd name="adj1" fmla="val 50000"/>
              <a:gd name="adj2" fmla="val 25184"/>
            </a:avLst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38" name="Rectangle 18">
            <a:extLst>
              <a:ext uri="{FF2B5EF4-FFF2-40B4-BE49-F238E27FC236}">
                <a16:creationId xmlns:a16="http://schemas.microsoft.com/office/drawing/2014/main" id="{9CCC2750-2832-B649-90F4-64F2236BFB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3826" y="3146426"/>
            <a:ext cx="2314575" cy="4476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39" name="Rectangle 19">
            <a:extLst>
              <a:ext uri="{FF2B5EF4-FFF2-40B4-BE49-F238E27FC236}">
                <a16:creationId xmlns:a16="http://schemas.microsoft.com/office/drawing/2014/main" id="{DA1477C8-D93D-DF48-8DAC-F4F60F5B33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9438" y="4430713"/>
            <a:ext cx="1198562" cy="7223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40" name="Line 20">
            <a:extLst>
              <a:ext uri="{FF2B5EF4-FFF2-40B4-BE49-F238E27FC236}">
                <a16:creationId xmlns:a16="http://schemas.microsoft.com/office/drawing/2014/main" id="{CB687494-E147-8B45-90A5-BEFC5FEC72A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16450" y="3911600"/>
            <a:ext cx="40798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41" name="Text Box 21">
            <a:extLst>
              <a:ext uri="{FF2B5EF4-FFF2-40B4-BE49-F238E27FC236}">
                <a16:creationId xmlns:a16="http://schemas.microsoft.com/office/drawing/2014/main" id="{C4FD8B60-B8AA-F843-B594-1F9081FA85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7022" y="3679826"/>
            <a:ext cx="65274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it-IT" altLang="it-IT" u="none"/>
              <a:t>OK?</a:t>
            </a:r>
          </a:p>
        </p:txBody>
      </p:sp>
      <p:sp>
        <p:nvSpPr>
          <p:cNvPr id="56342" name="Line 22">
            <a:extLst>
              <a:ext uri="{FF2B5EF4-FFF2-40B4-BE49-F238E27FC236}">
                <a16:creationId xmlns:a16="http://schemas.microsoft.com/office/drawing/2014/main" id="{3EA2925F-7588-2C43-B727-D85E539D7A8A}"/>
              </a:ext>
            </a:extLst>
          </p:cNvPr>
          <p:cNvSpPr>
            <a:spLocks noChangeShapeType="1"/>
          </p:cNvSpPr>
          <p:nvPr/>
        </p:nvSpPr>
        <p:spPr bwMode="auto">
          <a:xfrm>
            <a:off x="3609976" y="3897313"/>
            <a:ext cx="37147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43" name="Line 23">
            <a:extLst>
              <a:ext uri="{FF2B5EF4-FFF2-40B4-BE49-F238E27FC236}">
                <a16:creationId xmlns:a16="http://schemas.microsoft.com/office/drawing/2014/main" id="{424DB968-424E-E742-89D7-8B12FBCBA6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87875" y="2936875"/>
            <a:ext cx="40798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44" name="Text Box 24">
            <a:extLst>
              <a:ext uri="{FF2B5EF4-FFF2-40B4-BE49-F238E27FC236}">
                <a16:creationId xmlns:a16="http://schemas.microsoft.com/office/drawing/2014/main" id="{B08E06C8-7456-604A-B176-040230D137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8447" y="2705101"/>
            <a:ext cx="65274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it-IT" altLang="it-IT" u="none"/>
              <a:t>OK?</a:t>
            </a:r>
          </a:p>
        </p:txBody>
      </p:sp>
      <p:sp>
        <p:nvSpPr>
          <p:cNvPr id="56345" name="Line 25">
            <a:extLst>
              <a:ext uri="{FF2B5EF4-FFF2-40B4-BE49-F238E27FC236}">
                <a16:creationId xmlns:a16="http://schemas.microsoft.com/office/drawing/2014/main" id="{5FCD17CE-4CE3-3C4D-ADDF-BC7872962FC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9813" y="2922588"/>
            <a:ext cx="37306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46" name="Line 26">
            <a:extLst>
              <a:ext uri="{FF2B5EF4-FFF2-40B4-BE49-F238E27FC236}">
                <a16:creationId xmlns:a16="http://schemas.microsoft.com/office/drawing/2014/main" id="{E017302D-8CF0-1A42-BB55-1B4703DB347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24438" y="2916238"/>
            <a:ext cx="0" cy="215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6348" name="Rectangle 28">
            <a:extLst>
              <a:ext uri="{FF2B5EF4-FFF2-40B4-BE49-F238E27FC236}">
                <a16:creationId xmlns:a16="http://schemas.microsoft.com/office/drawing/2014/main" id="{9277BB68-5D09-B248-9E8F-DBC89A187A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9526" y="3863976"/>
            <a:ext cx="4460875" cy="2139689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sz="1900"/>
              <a:t>Specifiche a   </a:t>
            </a:r>
            <a:r>
              <a:rPr lang="it-IT" altLang="it-IT" sz="1900">
                <a:latin typeface="Symbol" pitchFamily="2" charset="2"/>
              </a:rPr>
              <a:t>Þ</a:t>
            </a:r>
            <a:r>
              <a:rPr lang="it-IT" altLang="it-IT" sz="1900"/>
              <a:t>  poli nell’origine e 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sz="1900"/>
              <a:t>    regime	             coefficiente di guadagno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it-IT" altLang="it-IT" sz="1900"/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sz="1900"/>
              <a:t>Specifihe sul </a:t>
            </a:r>
            <a:r>
              <a:rPr lang="it-IT" altLang="it-IT" sz="1900">
                <a:latin typeface="Symbol" pitchFamily="2" charset="2"/>
              </a:rPr>
              <a:t>Þ</a:t>
            </a:r>
            <a:r>
              <a:rPr lang="it-IT" altLang="it-IT" sz="1900"/>
              <a:t>   rete di correzione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sz="1900"/>
              <a:t>  transitorio          della risposta in frequenza</a:t>
            </a:r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466353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06AF4A40-2D9A-E04D-BE4E-264D3566DC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 Altre considerazioni</a:t>
            </a:r>
          </a:p>
        </p:txBody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1397E821-702A-794A-8C17-2DBEFECAC5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9688" y="1322678"/>
            <a:ext cx="8906284" cy="499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>
            <a:lvl1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it-IT" altLang="it-IT" sz="2000" dirty="0"/>
              <a:t>Altri fenomeni da considerare, anche se non espressamente precisati nelle specifiche:</a:t>
            </a:r>
          </a:p>
        </p:txBody>
      </p:sp>
      <p:sp>
        <p:nvSpPr>
          <p:cNvPr id="57348" name="Rectangle 4">
            <a:extLst>
              <a:ext uri="{FF2B5EF4-FFF2-40B4-BE49-F238E27FC236}">
                <a16:creationId xmlns:a16="http://schemas.microsoft.com/office/drawing/2014/main" id="{3DE71248-B162-8E4A-83E5-8C7D37EAE4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7801" y="1948153"/>
            <a:ext cx="9492983" cy="44018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>
            <a:lvl1pPr marL="101600" indent="-101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68325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 </a:t>
            </a:r>
            <a:r>
              <a:rPr lang="it-IT" altLang="it-IT" sz="2000" dirty="0">
                <a:solidFill>
                  <a:srgbClr val="FF0033"/>
                </a:solidFill>
              </a:rPr>
              <a:t>Sforzo di controllo</a:t>
            </a:r>
            <a:br>
              <a:rPr lang="it-IT" altLang="it-IT" sz="2000" dirty="0">
                <a:solidFill>
                  <a:srgbClr val="FF0033"/>
                </a:solidFill>
              </a:rPr>
            </a:br>
            <a:r>
              <a:rPr lang="it-IT" altLang="it-IT" sz="2000" dirty="0"/>
              <a:t>i.e. uscita del controllore in condizioni tipiche </a:t>
            </a:r>
            <a:r>
              <a:rPr lang="it-IT" altLang="it-IT" sz="2000" dirty="0" err="1">
                <a:latin typeface="Symbol" pitchFamily="2" charset="2"/>
              </a:rPr>
              <a:t>Þ</a:t>
            </a:r>
            <a:r>
              <a:rPr lang="it-IT" altLang="it-IT" sz="2000" dirty="0"/>
              <a:t> dimensionamento e fatica degli attuatori</a:t>
            </a:r>
          </a:p>
          <a:p>
            <a:pPr>
              <a:lnSpc>
                <a:spcPct val="100000"/>
              </a:lnSpc>
            </a:pPr>
            <a:endParaRPr lang="it-IT" altLang="it-IT" sz="2000" dirty="0"/>
          </a:p>
          <a:p>
            <a:pPr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 </a:t>
            </a:r>
            <a:r>
              <a:rPr lang="it-IT" altLang="it-IT" sz="2000" dirty="0">
                <a:solidFill>
                  <a:srgbClr val="FF0033"/>
                </a:solidFill>
              </a:rPr>
              <a:t>Robustezza</a:t>
            </a:r>
            <a:br>
              <a:rPr lang="it-IT" altLang="it-IT" sz="2000" dirty="0"/>
            </a:br>
            <a:r>
              <a:rPr lang="it-IT" altLang="it-IT" sz="2000" dirty="0"/>
              <a:t>i.e. capacità di conservare le caratteristiche (in part. la stabilità) se il processo si modifica</a:t>
            </a:r>
          </a:p>
          <a:p>
            <a:pPr>
              <a:lnSpc>
                <a:spcPct val="100000"/>
              </a:lnSpc>
            </a:pPr>
            <a:endParaRPr lang="it-IT" altLang="it-IT" sz="2000" dirty="0">
              <a:solidFill>
                <a:srgbClr val="FF0033"/>
              </a:solidFill>
            </a:endParaRPr>
          </a:p>
          <a:p>
            <a:pPr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 </a:t>
            </a:r>
            <a:r>
              <a:rPr lang="it-IT" altLang="it-IT" sz="2000" dirty="0">
                <a:solidFill>
                  <a:srgbClr val="FF0033"/>
                </a:solidFill>
              </a:rPr>
              <a:t> Interazioni nascoste </a:t>
            </a:r>
            <a:br>
              <a:rPr lang="it-IT" altLang="it-IT" sz="2000" dirty="0">
                <a:solidFill>
                  <a:srgbClr val="FF0033"/>
                </a:solidFill>
              </a:rPr>
            </a:br>
            <a:r>
              <a:rPr lang="it-IT" altLang="it-IT" sz="2000" dirty="0"/>
              <a:t>i.e. considerare come disturbo qualche grandezza che dipende dallo stato del sistema</a:t>
            </a:r>
          </a:p>
          <a:p>
            <a:pPr>
              <a:lnSpc>
                <a:spcPct val="100000"/>
              </a:lnSpc>
            </a:pPr>
            <a:endParaRPr lang="it-IT" altLang="it-IT" sz="2000" dirty="0"/>
          </a:p>
          <a:p>
            <a:pPr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Possibili </a:t>
            </a:r>
            <a:r>
              <a:rPr lang="it-IT" altLang="it-IT" sz="2000" dirty="0">
                <a:solidFill>
                  <a:srgbClr val="FF0033"/>
                </a:solidFill>
              </a:rPr>
              <a:t>saturazioni</a:t>
            </a:r>
            <a:r>
              <a:rPr lang="it-IT" altLang="it-IT" sz="2000" dirty="0"/>
              <a:t> dei vari organi</a:t>
            </a:r>
          </a:p>
          <a:p>
            <a:pPr>
              <a:lnSpc>
                <a:spcPct val="100000"/>
              </a:lnSpc>
            </a:pPr>
            <a:endParaRPr lang="it-IT" altLang="it-IT" sz="2000" dirty="0"/>
          </a:p>
          <a:p>
            <a:pPr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Numero di </a:t>
            </a:r>
            <a:r>
              <a:rPr lang="it-IT" altLang="it-IT" sz="2000" dirty="0">
                <a:solidFill>
                  <a:srgbClr val="FF0033"/>
                </a:solidFill>
              </a:rPr>
              <a:t>trasduttori</a:t>
            </a:r>
            <a:endParaRPr lang="it-IT" altLang="it-IT" sz="2000" dirty="0"/>
          </a:p>
          <a:p>
            <a:pPr>
              <a:lnSpc>
                <a:spcPct val="100000"/>
              </a:lnSpc>
            </a:pPr>
            <a:endParaRPr lang="it-IT" altLang="it-IT" sz="2000" dirty="0"/>
          </a:p>
          <a:p>
            <a:pPr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Sensibilità a </a:t>
            </a:r>
            <a:r>
              <a:rPr lang="it-IT" altLang="it-IT" sz="2000" dirty="0">
                <a:solidFill>
                  <a:srgbClr val="FF0033"/>
                </a:solidFill>
              </a:rPr>
              <a:t>rumori</a:t>
            </a:r>
            <a:r>
              <a:rPr lang="it-IT" altLang="it-IT" sz="2000" dirty="0"/>
              <a:t> in alta frequenza</a:t>
            </a:r>
          </a:p>
        </p:txBody>
      </p:sp>
    </p:spTree>
    <p:extLst>
      <p:ext uri="{BB962C8B-B14F-4D97-AF65-F5344CB8AC3E}">
        <p14:creationId xmlns:p14="http://schemas.microsoft.com/office/powerpoint/2010/main" val="3310272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74A7A3A9-C874-4866-A7FE-421AF8B0D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3301" y="414338"/>
            <a:ext cx="7974013" cy="515206"/>
          </a:xfrm>
        </p:spPr>
        <p:txBody>
          <a:bodyPr/>
          <a:lstStyle/>
          <a:p>
            <a:r>
              <a:rPr lang="it-IT" dirty="0"/>
              <a:t>Indice</a:t>
            </a:r>
            <a:endParaRPr lang="en-GB" dirty="0"/>
          </a:p>
        </p:txBody>
      </p:sp>
      <p:graphicFrame>
        <p:nvGraphicFramePr>
          <p:cNvPr id="7" name="Diagramma 6">
            <a:extLst>
              <a:ext uri="{FF2B5EF4-FFF2-40B4-BE49-F238E27FC236}">
                <a16:creationId xmlns:a16="http://schemas.microsoft.com/office/drawing/2014/main" id="{D2387444-623C-4E09-97B8-7B16AFA27A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867057"/>
              </p:ext>
            </p:extLst>
          </p:nvPr>
        </p:nvGraphicFramePr>
        <p:xfrm>
          <a:off x="2532669" y="1404595"/>
          <a:ext cx="7974013" cy="4553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7057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4">
            <a:extLst>
              <a:ext uri="{FF2B5EF4-FFF2-40B4-BE49-F238E27FC236}">
                <a16:creationId xmlns:a16="http://schemas.microsoft.com/office/drawing/2014/main" id="{BA481D3B-2EE5-B447-8CA4-358EC696ED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Obiettivi del Controllo</a:t>
            </a:r>
            <a:endParaRPr lang="en-US" altLang="it-IT"/>
          </a:p>
        </p:txBody>
      </p:sp>
      <p:sp>
        <p:nvSpPr>
          <p:cNvPr id="41989" name="Rectangle 5">
            <a:extLst>
              <a:ext uri="{FF2B5EF4-FFF2-40B4-BE49-F238E27FC236}">
                <a16:creationId xmlns:a16="http://schemas.microsoft.com/office/drawing/2014/main" id="{E00E42E2-7680-F34D-8637-98AA79B01C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742" y="1150913"/>
            <a:ext cx="9448800" cy="5140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>
            <a:lvl1pPr marL="9525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it-IT" altLang="it-IT" sz="2000" b="1" dirty="0">
                <a:latin typeface="Comic Sans MS" panose="030F0902030302020204" pitchFamily="66" charset="0"/>
              </a:rPr>
              <a:t>“ L’andamento dell’uscita segua quello dell’</a:t>
            </a:r>
            <a:r>
              <a:rPr lang="it-IT" altLang="it-IT" sz="2000" b="1" dirty="0">
                <a:solidFill>
                  <a:srgbClr val="FF0033"/>
                </a:solidFill>
                <a:latin typeface="Comic Sans MS" panose="030F0902030302020204" pitchFamily="66" charset="0"/>
              </a:rPr>
              <a:t>ingresso</a:t>
            </a:r>
            <a:r>
              <a:rPr lang="it-IT" altLang="it-IT" sz="2000" b="1" dirty="0">
                <a:latin typeface="Comic Sans MS" panose="030F0902030302020204" pitchFamily="66" charset="0"/>
              </a:rPr>
              <a:t> per quanto </a:t>
            </a:r>
            <a:r>
              <a:rPr lang="it-IT" altLang="it-IT" sz="2000" b="1" dirty="0">
                <a:solidFill>
                  <a:srgbClr val="0066CC"/>
                </a:solidFill>
                <a:latin typeface="Comic Sans MS" panose="030F0902030302020204" pitchFamily="66" charset="0"/>
              </a:rPr>
              <a:t>possibile </a:t>
            </a:r>
            <a:r>
              <a:rPr lang="it-IT" altLang="it-IT" sz="2000" b="1" dirty="0">
                <a:latin typeface="Comic Sans MS" panose="030F0902030302020204" pitchFamily="66" charset="0"/>
              </a:rPr>
              <a:t>! ”</a:t>
            </a:r>
          </a:p>
          <a:p>
            <a:pPr algn="ctr">
              <a:lnSpc>
                <a:spcPct val="100000"/>
              </a:lnSpc>
            </a:pPr>
            <a:endParaRPr lang="it-IT" altLang="it-IT" sz="2000" b="1" dirty="0"/>
          </a:p>
          <a:p>
            <a:pPr algn="ctr">
              <a:lnSpc>
                <a:spcPct val="100000"/>
              </a:lnSpc>
            </a:pPr>
            <a:r>
              <a:rPr lang="it-IT" altLang="it-IT" dirty="0" err="1"/>
              <a:t>y</a:t>
            </a:r>
            <a:r>
              <a:rPr lang="it-IT" altLang="it-IT" baseline="-25000" dirty="0" err="1"/>
              <a:t>d</a:t>
            </a:r>
            <a:r>
              <a:rPr lang="it-IT" altLang="it-IT" baseline="-25000" dirty="0"/>
              <a:t> </a:t>
            </a:r>
            <a:r>
              <a:rPr lang="it-IT" altLang="it-IT" dirty="0"/>
              <a:t>(t)=</a:t>
            </a:r>
            <a:r>
              <a:rPr lang="it-IT" altLang="it-IT" dirty="0" err="1"/>
              <a:t>K</a:t>
            </a:r>
            <a:r>
              <a:rPr lang="it-IT" altLang="it-IT" baseline="-25000" dirty="0" err="1"/>
              <a:t>d</a:t>
            </a:r>
            <a:r>
              <a:rPr lang="it-IT" altLang="it-IT" baseline="-25000" dirty="0"/>
              <a:t> </a:t>
            </a:r>
            <a:r>
              <a:rPr lang="it-IT" altLang="it-IT" dirty="0"/>
              <a:t>u(t)</a:t>
            </a:r>
          </a:p>
          <a:p>
            <a:pPr>
              <a:lnSpc>
                <a:spcPct val="100000"/>
              </a:lnSpc>
            </a:pPr>
            <a:endParaRPr lang="it-IT" altLang="it-IT" dirty="0"/>
          </a:p>
          <a:p>
            <a:pPr>
              <a:lnSpc>
                <a:spcPct val="100000"/>
              </a:lnSpc>
            </a:pPr>
            <a:r>
              <a:rPr lang="it-IT" altLang="it-IT" sz="2000" b="1" dirty="0">
                <a:solidFill>
                  <a:srgbClr val="FF0033"/>
                </a:solidFill>
              </a:rPr>
              <a:t>Ingressi</a:t>
            </a:r>
            <a:r>
              <a:rPr lang="it-IT" altLang="it-IT" sz="2000" dirty="0">
                <a:solidFill>
                  <a:schemeClr val="accent1"/>
                </a:solidFill>
              </a:rPr>
              <a:t>:</a:t>
            </a:r>
            <a:r>
              <a:rPr lang="it-IT" altLang="it-IT" sz="2000" dirty="0"/>
              <a:t>   rappresentativi di situazioni reali e “</a:t>
            </a:r>
            <a:r>
              <a:rPr lang="it-IT" altLang="it-IT" sz="2000" dirty="0" err="1"/>
              <a:t>worst</a:t>
            </a:r>
            <a:r>
              <a:rPr lang="it-IT" altLang="it-IT" sz="2000" dirty="0"/>
              <a:t> case”. 	</a:t>
            </a:r>
          </a:p>
          <a:p>
            <a:pPr>
              <a:lnSpc>
                <a:spcPct val="100000"/>
              </a:lnSpc>
            </a:pPr>
            <a:endParaRPr lang="it-IT" altLang="it-IT" sz="2000" dirty="0"/>
          </a:p>
          <a:p>
            <a:pPr lvl="4"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 costanti	 	problemi di regolazione</a:t>
            </a:r>
          </a:p>
          <a:p>
            <a:pPr lvl="4"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 rampe lineari o più    	problemi di asservimento.. </a:t>
            </a:r>
          </a:p>
          <a:p>
            <a:pPr lvl="4"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 sinusoidi		con specifiche in  t  o  in  </a:t>
            </a:r>
            <a:r>
              <a:rPr lang="it-IT" altLang="it-IT" sz="2000" dirty="0" err="1">
                <a:latin typeface="Symbol" pitchFamily="2" charset="2"/>
              </a:rPr>
              <a:t>w</a:t>
            </a:r>
            <a:endParaRPr lang="it-IT" altLang="it-IT" sz="2000" dirty="0">
              <a:latin typeface="Symbol" pitchFamily="2" charset="2"/>
            </a:endParaRPr>
          </a:p>
          <a:p>
            <a:pPr>
              <a:lnSpc>
                <a:spcPct val="100000"/>
              </a:lnSpc>
            </a:pPr>
            <a:endParaRPr lang="it-IT" altLang="it-IT" sz="2000" dirty="0">
              <a:latin typeface="Symbol" pitchFamily="2" charset="2"/>
            </a:endParaRPr>
          </a:p>
          <a:p>
            <a:pPr>
              <a:lnSpc>
                <a:spcPct val="100000"/>
              </a:lnSpc>
            </a:pPr>
            <a:r>
              <a:rPr lang="it-IT" altLang="it-IT" sz="2000" b="1" dirty="0">
                <a:solidFill>
                  <a:srgbClr val="0066CC"/>
                </a:solidFill>
              </a:rPr>
              <a:t>Possibile</a:t>
            </a:r>
            <a:r>
              <a:rPr lang="it-IT" altLang="it-IT" sz="2000" dirty="0">
                <a:solidFill>
                  <a:srgbClr val="0066CC"/>
                </a:solidFill>
              </a:rPr>
              <a:t>:</a:t>
            </a:r>
            <a:r>
              <a:rPr lang="it-IT" altLang="it-IT" sz="2000" dirty="0"/>
              <a:t>   Quali fenomeni si oppongono?</a:t>
            </a:r>
          </a:p>
          <a:p>
            <a:pPr>
              <a:lnSpc>
                <a:spcPct val="100000"/>
              </a:lnSpc>
            </a:pPr>
            <a:endParaRPr lang="it-IT" altLang="it-IT" sz="2000" dirty="0"/>
          </a:p>
          <a:p>
            <a:pPr lvl="4"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 Disturbi</a:t>
            </a:r>
          </a:p>
          <a:p>
            <a:pPr lvl="4"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 Inerzie dei componenti (</a:t>
            </a:r>
            <a:r>
              <a:rPr lang="it-IT" altLang="it-IT" sz="2000" dirty="0">
                <a:latin typeface="Symbol" pitchFamily="2" charset="2"/>
              </a:rPr>
              <a:t>º </a:t>
            </a:r>
            <a:r>
              <a:rPr lang="it-IT" altLang="it-IT" sz="2000" dirty="0"/>
              <a:t>limitate bande passanti)</a:t>
            </a:r>
          </a:p>
          <a:p>
            <a:pPr lvl="4"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 Limitazioni fisiche (</a:t>
            </a:r>
            <a:r>
              <a:rPr lang="it-IT" altLang="it-IT" sz="2000" dirty="0">
                <a:latin typeface="Symbol" pitchFamily="2" charset="2"/>
              </a:rPr>
              <a:t>º </a:t>
            </a:r>
            <a:r>
              <a:rPr lang="it-IT" altLang="it-IT" sz="2000" dirty="0"/>
              <a:t>saturazioni)</a:t>
            </a:r>
          </a:p>
          <a:p>
            <a:pPr lvl="4">
              <a:lnSpc>
                <a:spcPct val="100000"/>
              </a:lnSpc>
              <a:buFontTx/>
              <a:buChar char="•"/>
            </a:pPr>
            <a:r>
              <a:rPr lang="it-IT" altLang="it-IT" sz="2000" dirty="0"/>
              <a:t> Incertezze sul valore dei parametri</a:t>
            </a:r>
          </a:p>
        </p:txBody>
      </p:sp>
    </p:spTree>
    <p:extLst>
      <p:ext uri="{BB962C8B-B14F-4D97-AF65-F5344CB8AC3E}">
        <p14:creationId xmlns:p14="http://schemas.microsoft.com/office/powerpoint/2010/main" val="497061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0B9C315D-AB1A-3D49-9163-64C0E8B9A8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t-IT"/>
              <a:t>Obiettivi del Controllo (2)</a:t>
            </a: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E50E8AE8-2B4A-D749-8132-C4B241CC9D46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 bwMode="auto">
          <a:xfrm>
            <a:off x="714828" y="1784303"/>
            <a:ext cx="8839200" cy="3581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it-IT" altLang="it-IT" sz="2000" dirty="0">
                <a:solidFill>
                  <a:srgbClr val="0066CC"/>
                </a:solidFill>
              </a:rPr>
              <a:t>Effetti Positivi di un guadagno elevato: </a:t>
            </a:r>
            <a:r>
              <a:rPr lang="it-IT" altLang="it-IT" sz="2000" i="1" dirty="0"/>
              <a:t>(costante in frequenza)</a:t>
            </a:r>
            <a:endParaRPr lang="it-IT" altLang="it-IT" sz="2000" dirty="0"/>
          </a:p>
          <a:p>
            <a:pPr>
              <a:buFontTx/>
              <a:buNone/>
            </a:pPr>
            <a:r>
              <a:rPr lang="it-IT" altLang="it-IT" sz="2000" dirty="0"/>
              <a:t>   	Riduzione degli errori di </a:t>
            </a:r>
            <a:r>
              <a:rPr lang="it-IT" altLang="it-IT" sz="2000" dirty="0" err="1"/>
              <a:t>tracking</a:t>
            </a:r>
            <a:r>
              <a:rPr lang="it-IT" altLang="it-IT" sz="2000" dirty="0"/>
              <a:t>:   </a:t>
            </a:r>
            <a:r>
              <a:rPr lang="it-IT" altLang="it-IT" sz="2000" dirty="0" err="1"/>
              <a:t>W</a:t>
            </a:r>
            <a:r>
              <a:rPr lang="it-IT" altLang="it-IT" sz="2000" dirty="0"/>
              <a:t>(</a:t>
            </a:r>
            <a:r>
              <a:rPr lang="it-IT" altLang="it-IT" sz="2000" dirty="0" err="1"/>
              <a:t>s</a:t>
            </a:r>
            <a:r>
              <a:rPr lang="it-IT" altLang="it-IT" sz="2000" dirty="0"/>
              <a:t>) </a:t>
            </a:r>
            <a:r>
              <a:rPr lang="it-IT" altLang="it-IT" sz="2000" dirty="0">
                <a:latin typeface="Symbol" pitchFamily="2" charset="2"/>
              </a:rPr>
              <a:t>@ </a:t>
            </a:r>
            <a:r>
              <a:rPr lang="it-IT" altLang="it-IT" sz="2000" dirty="0" err="1"/>
              <a:t>K</a:t>
            </a:r>
            <a:r>
              <a:rPr lang="it-IT" altLang="it-IT" sz="2000" baseline="-25000" dirty="0" err="1"/>
              <a:t>d</a:t>
            </a:r>
            <a:endParaRPr lang="it-IT" altLang="it-IT" sz="2000" baseline="-25000" dirty="0"/>
          </a:p>
          <a:p>
            <a:pPr>
              <a:buFontTx/>
              <a:buNone/>
            </a:pPr>
            <a:r>
              <a:rPr lang="it-IT" altLang="it-IT" sz="2000" dirty="0">
                <a:solidFill>
                  <a:srgbClr val="336600"/>
                </a:solidFill>
                <a:latin typeface="Symbol" pitchFamily="2" charset="2"/>
              </a:rPr>
              <a:t>·</a:t>
            </a:r>
            <a:r>
              <a:rPr lang="it-IT" altLang="it-IT" sz="2000" dirty="0">
                <a:latin typeface="Symbol" pitchFamily="2" charset="2"/>
              </a:rPr>
              <a:t> 	</a:t>
            </a:r>
            <a:r>
              <a:rPr lang="it-IT" altLang="it-IT" sz="2000" dirty="0"/>
              <a:t>Riduzione degli effetti dei disturbi:  </a:t>
            </a:r>
            <a:r>
              <a:rPr lang="it-IT" altLang="it-IT" sz="2000" dirty="0" err="1"/>
              <a:t>W</a:t>
            </a:r>
            <a:r>
              <a:rPr lang="it-IT" altLang="it-IT" sz="2000" baseline="-25000" dirty="0" err="1"/>
              <a:t>z</a:t>
            </a:r>
            <a:r>
              <a:rPr lang="it-IT" altLang="it-IT" sz="2000" dirty="0"/>
              <a:t>(</a:t>
            </a:r>
            <a:r>
              <a:rPr lang="it-IT" altLang="it-IT" sz="2000" dirty="0" err="1"/>
              <a:t>s</a:t>
            </a:r>
            <a:r>
              <a:rPr lang="it-IT" altLang="it-IT" sz="2000" dirty="0"/>
              <a:t>) </a:t>
            </a:r>
            <a:r>
              <a:rPr lang="it-IT" altLang="it-IT" sz="2000" dirty="0">
                <a:latin typeface="Symbol" pitchFamily="2" charset="2"/>
              </a:rPr>
              <a:t>@</a:t>
            </a:r>
            <a:r>
              <a:rPr lang="it-IT" altLang="it-IT" sz="2000" dirty="0"/>
              <a:t>0</a:t>
            </a:r>
          </a:p>
          <a:p>
            <a:pPr>
              <a:buFontTx/>
              <a:buNone/>
            </a:pPr>
            <a:r>
              <a:rPr lang="it-IT" altLang="it-IT" sz="2000" dirty="0">
                <a:solidFill>
                  <a:srgbClr val="336600"/>
                </a:solidFill>
                <a:latin typeface="Symbol" pitchFamily="2" charset="2"/>
              </a:rPr>
              <a:t>·</a:t>
            </a:r>
            <a:r>
              <a:rPr lang="it-IT" altLang="it-IT" sz="2000" dirty="0">
                <a:latin typeface="Symbol" pitchFamily="2" charset="2"/>
              </a:rPr>
              <a:t> 	</a:t>
            </a:r>
            <a:r>
              <a:rPr lang="it-IT" altLang="it-IT" sz="2000" dirty="0"/>
              <a:t>Riduzione degli effetti delle variazioni parametriche</a:t>
            </a:r>
          </a:p>
          <a:p>
            <a:pPr>
              <a:buFontTx/>
              <a:buNone/>
            </a:pPr>
            <a:r>
              <a:rPr lang="it-IT" altLang="it-IT" sz="2000" dirty="0"/>
              <a:t>   	Aumento della banda passante.</a:t>
            </a:r>
          </a:p>
          <a:p>
            <a:pPr>
              <a:buFontTx/>
              <a:buNone/>
            </a:pPr>
            <a:r>
              <a:rPr lang="it-IT" altLang="it-IT" sz="2000" dirty="0">
                <a:solidFill>
                  <a:srgbClr val="0066CC"/>
                </a:solidFill>
              </a:rPr>
              <a:t>Effetti Negativi:</a:t>
            </a:r>
            <a:endParaRPr lang="it-IT" altLang="it-IT" sz="2000" dirty="0"/>
          </a:p>
          <a:p>
            <a:pPr>
              <a:buFontTx/>
              <a:buNone/>
            </a:pPr>
            <a:r>
              <a:rPr lang="it-IT" altLang="it-IT" sz="2000" dirty="0"/>
              <a:t>   	Riduzione dei margini di stabilità</a:t>
            </a:r>
          </a:p>
          <a:p>
            <a:pPr>
              <a:buFontTx/>
              <a:buNone/>
            </a:pPr>
            <a:r>
              <a:rPr lang="it-IT" altLang="it-IT" sz="2000" dirty="0"/>
              <a:t>	Aumento degli “sforzi” negli attuatori</a:t>
            </a:r>
          </a:p>
          <a:p>
            <a:pPr>
              <a:buFontTx/>
              <a:buNone/>
            </a:pPr>
            <a:r>
              <a:rPr lang="it-IT" altLang="it-IT" sz="2000" dirty="0"/>
              <a:t>	Aumento della sensibilità ai rumori entranti nei punti particolari.</a:t>
            </a:r>
          </a:p>
          <a:p>
            <a:pPr>
              <a:buFontTx/>
              <a:buNone/>
            </a:pPr>
            <a:endParaRPr lang="en-US" altLang="it-IT" sz="2000" dirty="0"/>
          </a:p>
        </p:txBody>
      </p:sp>
      <p:sp>
        <p:nvSpPr>
          <p:cNvPr id="45061" name="Text Box 5">
            <a:extLst>
              <a:ext uri="{FF2B5EF4-FFF2-40B4-BE49-F238E27FC236}">
                <a16:creationId xmlns:a16="http://schemas.microsoft.com/office/drawing/2014/main" id="{EC29A942-A81E-EF44-A583-7B41420740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915" y="884325"/>
            <a:ext cx="9816648" cy="1157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79400" indent="-279400"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it-IT" altLang="it-IT" sz="2000" dirty="0">
                <a:latin typeface="Comic Sans MS" panose="030F0902030302020204" pitchFamily="66" charset="0"/>
              </a:rPr>
              <a:t>Soluzione principe:</a:t>
            </a:r>
          </a:p>
          <a:p>
            <a:pPr>
              <a:lnSpc>
                <a:spcPct val="100000"/>
              </a:lnSpc>
            </a:pPr>
            <a:r>
              <a:rPr lang="it-IT" altLang="it-IT" sz="2000" dirty="0">
                <a:latin typeface="Comic Sans MS" panose="030F0902030302020204" pitchFamily="66" charset="0"/>
              </a:rPr>
              <a:t>   </a:t>
            </a:r>
            <a:r>
              <a:rPr lang="it-IT" altLang="it-IT" sz="2000" dirty="0">
                <a:solidFill>
                  <a:srgbClr val="FF0033"/>
                </a:solidFill>
                <a:latin typeface="Comic Sans MS" panose="030F0902030302020204" pitchFamily="66" charset="0"/>
              </a:rPr>
              <a:t>Controreazione </a:t>
            </a:r>
            <a:r>
              <a:rPr lang="it-IT" altLang="it-IT" sz="2000" dirty="0">
                <a:latin typeface="Comic Sans MS" panose="030F0902030302020204" pitchFamily="66" charset="0"/>
              </a:rPr>
              <a:t>con elevato guadagno d’anello</a:t>
            </a:r>
            <a:endParaRPr lang="it-IT" altLang="it-IT" sz="2000" dirty="0"/>
          </a:p>
          <a:p>
            <a:pPr>
              <a:spcBef>
                <a:spcPct val="46000"/>
              </a:spcBef>
            </a:pPr>
            <a:endParaRPr lang="en-US" altLang="it-IT" sz="2000" dirty="0"/>
          </a:p>
        </p:txBody>
      </p:sp>
      <p:sp>
        <p:nvSpPr>
          <p:cNvPr id="45062" name="Text Box 6">
            <a:extLst>
              <a:ext uri="{FF2B5EF4-FFF2-40B4-BE49-F238E27FC236}">
                <a16:creationId xmlns:a16="http://schemas.microsoft.com/office/drawing/2014/main" id="{9383DDAF-A896-0445-A68C-D8B29F11B9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682" y="5365703"/>
            <a:ext cx="11288788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79400" indent="-279400"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it-IT" altLang="it-IT" sz="2000" i="1" dirty="0"/>
              <a:t>Oggi forse le caratteristiche più importanti sono quelle con </a:t>
            </a:r>
            <a:r>
              <a:rPr lang="it-IT" altLang="it-IT" dirty="0">
                <a:solidFill>
                  <a:srgbClr val="336600"/>
                </a:solidFill>
                <a:latin typeface="Symbol" pitchFamily="2" charset="2"/>
              </a:rPr>
              <a:t>·</a:t>
            </a:r>
            <a:r>
              <a:rPr lang="it-IT" altLang="it-IT" sz="2000" i="1" dirty="0"/>
              <a:t>. Infatti l’ingresso è generato </a:t>
            </a:r>
          </a:p>
          <a:p>
            <a:pPr>
              <a:lnSpc>
                <a:spcPct val="100000"/>
              </a:lnSpc>
            </a:pPr>
            <a:r>
              <a:rPr lang="it-IT" altLang="it-IT" sz="2000" i="1" dirty="0"/>
              <a:t>a sua volta da altri controllori, che lo possono adeguare (</a:t>
            </a:r>
            <a:r>
              <a:rPr lang="it-IT" altLang="it-IT" sz="2000" i="1" dirty="0" err="1"/>
              <a:t>prefiltrare</a:t>
            </a:r>
            <a:r>
              <a:rPr lang="it-IT" altLang="it-IT" sz="2000" i="1" dirty="0"/>
              <a:t>).</a:t>
            </a:r>
            <a:r>
              <a:rPr lang="it-IT" altLang="it-IT" sz="2000" dirty="0">
                <a:solidFill>
                  <a:srgbClr val="FF0033"/>
                </a:solidFill>
              </a:rPr>
              <a:t>	</a:t>
            </a:r>
          </a:p>
          <a:p>
            <a:pPr>
              <a:lnSpc>
                <a:spcPct val="100000"/>
              </a:lnSpc>
            </a:pPr>
            <a:r>
              <a:rPr lang="it-IT" altLang="it-IT" sz="2000" dirty="0">
                <a:solidFill>
                  <a:srgbClr val="FF0033"/>
                </a:solidFill>
              </a:rPr>
              <a:t>Si richiede un comportamento prevedibile</a:t>
            </a:r>
            <a:r>
              <a:rPr lang="it-IT" altLang="it-IT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6125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3C3B7106-8F87-4F44-95A8-61CBE7722B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Sintesi (progettazione)</a:t>
            </a:r>
            <a:endParaRPr lang="en-US" altLang="it-IT"/>
          </a:p>
        </p:txBody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8F293165-B5C6-D149-A27C-85EF4BA018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715" y="795336"/>
            <a:ext cx="9220200" cy="5648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79400" indent="-279400"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30000"/>
              </a:lnSpc>
            </a:pPr>
            <a:r>
              <a:rPr lang="it-IT" altLang="it-IT" sz="2000" dirty="0"/>
              <a:t>In realtà non comprende tutte le fasi, l’implementazione dipende dalla tecnologia</a:t>
            </a:r>
          </a:p>
          <a:p>
            <a:pPr>
              <a:lnSpc>
                <a:spcPct val="130000"/>
              </a:lnSpc>
            </a:pPr>
            <a:r>
              <a:rPr lang="it-IT" altLang="it-IT" sz="2000" dirty="0">
                <a:solidFill>
                  <a:srgbClr val="0066CC"/>
                </a:solidFill>
              </a:rPr>
              <a:t>Metodi analitici</a:t>
            </a:r>
            <a:r>
              <a:rPr lang="it-IT" altLang="it-IT" sz="2000" dirty="0"/>
              <a:t>  ( un cenno )</a:t>
            </a:r>
          </a:p>
          <a:p>
            <a:pPr>
              <a:lnSpc>
                <a:spcPct val="130000"/>
              </a:lnSpc>
            </a:pPr>
            <a:endParaRPr lang="it-IT" altLang="it-IT" sz="2000" dirty="0"/>
          </a:p>
          <a:p>
            <a:pPr>
              <a:lnSpc>
                <a:spcPct val="130000"/>
              </a:lnSpc>
            </a:pPr>
            <a:endParaRPr lang="it-IT" altLang="it-IT" sz="2000" dirty="0"/>
          </a:p>
          <a:p>
            <a:pPr>
              <a:lnSpc>
                <a:spcPct val="130000"/>
              </a:lnSpc>
            </a:pPr>
            <a:r>
              <a:rPr lang="it-IT" altLang="it-IT" sz="2000" dirty="0"/>
              <a:t>scegliendo </a:t>
            </a:r>
            <a:r>
              <a:rPr lang="it-IT" altLang="it-IT" sz="2000" dirty="0" err="1"/>
              <a:t>W</a:t>
            </a:r>
            <a:r>
              <a:rPr lang="it-IT" altLang="it-IT" sz="2000" baseline="-25000" dirty="0" err="1"/>
              <a:t>d</a:t>
            </a:r>
            <a:r>
              <a:rPr lang="it-IT" altLang="it-IT" sz="2000" dirty="0"/>
              <a:t> in modo che </a:t>
            </a:r>
            <a:r>
              <a:rPr lang="it-IT" altLang="it-IT" sz="2000" dirty="0" err="1"/>
              <a:t>R</a:t>
            </a:r>
            <a:r>
              <a:rPr lang="it-IT" altLang="it-IT" sz="2000" dirty="0"/>
              <a:t> sia causale. Vantaggi: elegante, semplice, oggettivo.</a:t>
            </a:r>
          </a:p>
          <a:p>
            <a:pPr>
              <a:lnSpc>
                <a:spcPct val="130000"/>
              </a:lnSpc>
            </a:pPr>
            <a:endParaRPr lang="it-IT" altLang="it-IT" sz="2000" dirty="0">
              <a:solidFill>
                <a:srgbClr val="FF0033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it-IT" altLang="it-IT" sz="2000" dirty="0">
                <a:solidFill>
                  <a:srgbClr val="FF0033"/>
                </a:solidFill>
              </a:rPr>
              <a:t>Ma:  </a:t>
            </a:r>
            <a:r>
              <a:rPr lang="it-IT" altLang="it-IT" sz="2000" dirty="0" err="1">
                <a:solidFill>
                  <a:srgbClr val="FF0033"/>
                </a:solidFill>
              </a:rPr>
              <a:t>P</a:t>
            </a:r>
            <a:r>
              <a:rPr lang="it-IT" altLang="it-IT" sz="2000" dirty="0">
                <a:solidFill>
                  <a:srgbClr val="FF0033"/>
                </a:solidFill>
              </a:rPr>
              <a:t>(</a:t>
            </a:r>
            <a:r>
              <a:rPr lang="it-IT" altLang="it-IT" sz="2000" dirty="0" err="1">
                <a:solidFill>
                  <a:srgbClr val="FF0033"/>
                </a:solidFill>
              </a:rPr>
              <a:t>s</a:t>
            </a:r>
            <a:r>
              <a:rPr lang="it-IT" altLang="it-IT" sz="2000" dirty="0">
                <a:solidFill>
                  <a:srgbClr val="FF0033"/>
                </a:solidFill>
              </a:rPr>
              <a:t>)=?   e  </a:t>
            </a:r>
            <a:r>
              <a:rPr lang="it-IT" altLang="it-IT" sz="2000" dirty="0" err="1">
                <a:solidFill>
                  <a:srgbClr val="FF0033"/>
                </a:solidFill>
              </a:rPr>
              <a:t>W</a:t>
            </a:r>
            <a:r>
              <a:rPr lang="it-IT" altLang="it-IT" sz="2000" baseline="-25000" dirty="0" err="1">
                <a:solidFill>
                  <a:srgbClr val="FF0033"/>
                </a:solidFill>
              </a:rPr>
              <a:t>d</a:t>
            </a:r>
            <a:r>
              <a:rPr lang="it-IT" altLang="it-IT" sz="2000" dirty="0">
                <a:solidFill>
                  <a:srgbClr val="FF0033"/>
                </a:solidFill>
              </a:rPr>
              <a:t>(</a:t>
            </a:r>
            <a:r>
              <a:rPr lang="it-IT" altLang="it-IT" sz="2000" dirty="0" err="1">
                <a:solidFill>
                  <a:srgbClr val="FF0033"/>
                </a:solidFill>
              </a:rPr>
              <a:t>s</a:t>
            </a:r>
            <a:r>
              <a:rPr lang="it-IT" altLang="it-IT" sz="2000" dirty="0">
                <a:solidFill>
                  <a:srgbClr val="FF0033"/>
                </a:solidFill>
              </a:rPr>
              <a:t>)= ??</a:t>
            </a:r>
          </a:p>
          <a:p>
            <a:pPr>
              <a:lnSpc>
                <a:spcPct val="130000"/>
              </a:lnSpc>
            </a:pPr>
            <a:r>
              <a:rPr lang="it-IT" altLang="it-IT" sz="2000" dirty="0"/>
              <a:t>Esistono infinite </a:t>
            </a:r>
            <a:r>
              <a:rPr lang="it-IT" altLang="it-IT" sz="2000" dirty="0" err="1"/>
              <a:t>W</a:t>
            </a:r>
            <a:r>
              <a:rPr lang="it-IT" altLang="it-IT" sz="2000" baseline="-25000" dirty="0" err="1"/>
              <a:t>d</a:t>
            </a:r>
            <a:r>
              <a:rPr lang="it-IT" altLang="it-IT" sz="2000" dirty="0"/>
              <a:t>(</a:t>
            </a:r>
            <a:r>
              <a:rPr lang="it-IT" altLang="it-IT" sz="2000" dirty="0" err="1"/>
              <a:t>s</a:t>
            </a:r>
            <a:r>
              <a:rPr lang="it-IT" altLang="it-IT" sz="2000" dirty="0"/>
              <a:t>) che soddisfano le specifiche usuali, </a:t>
            </a:r>
            <a:r>
              <a:rPr lang="it-IT" altLang="it-IT" sz="2000" dirty="0" err="1"/>
              <a:t>qual’è</a:t>
            </a:r>
            <a:r>
              <a:rPr lang="it-IT" altLang="it-IT" sz="2000" dirty="0"/>
              <a:t> la migliore ?</a:t>
            </a:r>
          </a:p>
          <a:p>
            <a:pPr lvl="4">
              <a:lnSpc>
                <a:spcPct val="130000"/>
              </a:lnSpc>
              <a:buFont typeface="Symbol" pitchFamily="2" charset="2"/>
              <a:buChar char="·"/>
            </a:pPr>
            <a:r>
              <a:rPr lang="it-IT" altLang="it-IT" sz="2000" dirty="0"/>
              <a:t>  come varia </a:t>
            </a:r>
            <a:r>
              <a:rPr lang="it-IT" altLang="it-IT" sz="2000" dirty="0" err="1"/>
              <a:t>W</a:t>
            </a:r>
            <a:r>
              <a:rPr lang="it-IT" altLang="it-IT" sz="2000" dirty="0"/>
              <a:t>(</a:t>
            </a:r>
            <a:r>
              <a:rPr lang="it-IT" altLang="it-IT" sz="2000" dirty="0" err="1"/>
              <a:t>s</a:t>
            </a:r>
            <a:r>
              <a:rPr lang="it-IT" altLang="it-IT" sz="2000" dirty="0"/>
              <a:t>) al variare di </a:t>
            </a:r>
            <a:r>
              <a:rPr lang="it-IT" altLang="it-IT" sz="2000" dirty="0" err="1"/>
              <a:t>P</a:t>
            </a:r>
            <a:r>
              <a:rPr lang="it-IT" altLang="it-IT" sz="2000" dirty="0"/>
              <a:t>(</a:t>
            </a:r>
            <a:r>
              <a:rPr lang="it-IT" altLang="it-IT" sz="2000" dirty="0" err="1"/>
              <a:t>s</a:t>
            </a:r>
            <a:r>
              <a:rPr lang="it-IT" altLang="it-IT" sz="2000" dirty="0"/>
              <a:t>) ?</a:t>
            </a:r>
          </a:p>
          <a:p>
            <a:pPr lvl="4">
              <a:lnSpc>
                <a:spcPct val="130000"/>
              </a:lnSpc>
              <a:buFont typeface="Symbol" pitchFamily="2" charset="2"/>
              <a:buChar char="·"/>
            </a:pPr>
            <a:r>
              <a:rPr lang="it-IT" altLang="it-IT" sz="2000" dirty="0"/>
              <a:t>  </a:t>
            </a:r>
            <a:r>
              <a:rPr lang="it-IT" altLang="it-IT" sz="2000" dirty="0" err="1"/>
              <a:t>R</a:t>
            </a:r>
            <a:r>
              <a:rPr lang="it-IT" altLang="it-IT" sz="2000" dirty="0"/>
              <a:t>(</a:t>
            </a:r>
            <a:r>
              <a:rPr lang="it-IT" altLang="it-IT" sz="2000" dirty="0" err="1"/>
              <a:t>s</a:t>
            </a:r>
            <a:r>
              <a:rPr lang="it-IT" altLang="it-IT" sz="2000" dirty="0"/>
              <a:t>) risulta molto complicato.</a:t>
            </a:r>
          </a:p>
          <a:p>
            <a:pPr lvl="4">
              <a:lnSpc>
                <a:spcPct val="130000"/>
              </a:lnSpc>
              <a:buFont typeface="Symbol" pitchFamily="2" charset="2"/>
              <a:buChar char="·"/>
            </a:pPr>
            <a:r>
              <a:rPr lang="it-IT" altLang="it-IT" sz="2000" dirty="0"/>
              <a:t>  Solo alcune zone di </a:t>
            </a:r>
            <a:r>
              <a:rPr lang="it-IT" altLang="it-IT" sz="2000" dirty="0" err="1"/>
              <a:t>P</a:t>
            </a:r>
            <a:r>
              <a:rPr lang="it-IT" altLang="it-IT" sz="2000" dirty="0"/>
              <a:t>(</a:t>
            </a:r>
            <a:r>
              <a:rPr lang="it-IT" altLang="it-IT" sz="2000" dirty="0" err="1"/>
              <a:t>j</a:t>
            </a:r>
            <a:r>
              <a:rPr lang="it-IT" altLang="it-IT" sz="2000" dirty="0" err="1">
                <a:latin typeface="Symbol" pitchFamily="2" charset="2"/>
              </a:rPr>
              <a:t>w</a:t>
            </a:r>
            <a:r>
              <a:rPr lang="it-IT" altLang="it-IT" sz="2000" dirty="0"/>
              <a:t>)sono importanti per la  progettazione.</a:t>
            </a:r>
          </a:p>
          <a:p>
            <a:pPr>
              <a:lnSpc>
                <a:spcPct val="130000"/>
              </a:lnSpc>
            </a:pPr>
            <a:r>
              <a:rPr lang="it-IT" altLang="it-IT" sz="2000" dirty="0"/>
              <a:t>Si preferisce la </a:t>
            </a:r>
            <a:r>
              <a:rPr lang="it-IT" altLang="it-IT" sz="2000" dirty="0">
                <a:solidFill>
                  <a:srgbClr val="0066CC"/>
                </a:solidFill>
              </a:rPr>
              <a:t>sintesi per tentativi</a:t>
            </a:r>
            <a:r>
              <a:rPr lang="it-IT" altLang="it-IT" sz="2000" dirty="0"/>
              <a:t> che permette</a:t>
            </a:r>
          </a:p>
          <a:p>
            <a:pPr lvl="4">
              <a:lnSpc>
                <a:spcPct val="130000"/>
              </a:lnSpc>
              <a:buFont typeface="Symbol" pitchFamily="2" charset="2"/>
              <a:buChar char="·"/>
            </a:pPr>
            <a:r>
              <a:rPr lang="it-IT" altLang="it-IT" sz="2000" dirty="0"/>
              <a:t>  Comprensione degli effetti delle scelte fatte</a:t>
            </a:r>
          </a:p>
          <a:p>
            <a:pPr lvl="4">
              <a:lnSpc>
                <a:spcPct val="130000"/>
              </a:lnSpc>
              <a:buFont typeface="Symbol" pitchFamily="2" charset="2"/>
              <a:buChar char="·"/>
            </a:pPr>
            <a:r>
              <a:rPr lang="it-IT" altLang="it-IT" sz="2000" dirty="0"/>
              <a:t>  Concentrazione sulle specifiche d’interesse</a:t>
            </a:r>
          </a:p>
        </p:txBody>
      </p:sp>
      <p:graphicFrame>
        <p:nvGraphicFramePr>
          <p:cNvPr id="47108" name="Object 4">
            <a:extLst>
              <a:ext uri="{FF2B5EF4-FFF2-40B4-BE49-F238E27FC236}">
                <a16:creationId xmlns:a16="http://schemas.microsoft.com/office/drawing/2014/main" id="{AAD50D64-D805-4D42-8371-B5C4855B17CB}"/>
              </a:ext>
            </a:extLst>
          </p:cNvPr>
          <p:cNvGraphicFramePr>
            <a:graphicFrameLocks/>
          </p:cNvGraphicFramePr>
          <p:nvPr/>
        </p:nvGraphicFramePr>
        <p:xfrm>
          <a:off x="1600201" y="1752600"/>
          <a:ext cx="3432175" cy="50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30" r:id="rId3" imgW="79286100" imgH="12877800" progId="Equation">
                  <p:embed/>
                </p:oleObj>
              </mc:Choice>
              <mc:Fallback>
                <p:oleObj r:id="rId3" imgW="79286100" imgH="12877800" progId="Equation">
                  <p:embed/>
                  <p:pic>
                    <p:nvPicPr>
                      <p:cNvPr id="47108" name="Object 4">
                        <a:extLst>
                          <a:ext uri="{FF2B5EF4-FFF2-40B4-BE49-F238E27FC236}">
                            <a16:creationId xmlns:a16="http://schemas.microsoft.com/office/drawing/2014/main" id="{AAD50D64-D805-4D42-8371-B5C4855B17CB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1" y="1752600"/>
                        <a:ext cx="3432175" cy="501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7118" name="Group 14">
            <a:extLst>
              <a:ext uri="{FF2B5EF4-FFF2-40B4-BE49-F238E27FC236}">
                <a16:creationId xmlns:a16="http://schemas.microsoft.com/office/drawing/2014/main" id="{4710E664-0459-E14E-B6BA-D1D17FCDE255}"/>
              </a:ext>
            </a:extLst>
          </p:cNvPr>
          <p:cNvGrpSpPr>
            <a:grpSpLocks/>
          </p:cNvGrpSpPr>
          <p:nvPr/>
        </p:nvGrpSpPr>
        <p:grpSpPr bwMode="auto">
          <a:xfrm>
            <a:off x="6781800" y="1647829"/>
            <a:ext cx="2362200" cy="655639"/>
            <a:chOff x="3552" y="1038"/>
            <a:chExt cx="1488" cy="413"/>
          </a:xfrm>
        </p:grpSpPr>
        <p:sp>
          <p:nvSpPr>
            <p:cNvPr id="47110" name="Rectangle 6">
              <a:extLst>
                <a:ext uri="{FF2B5EF4-FFF2-40B4-BE49-F238E27FC236}">
                  <a16:creationId xmlns:a16="http://schemas.microsoft.com/office/drawing/2014/main" id="{372E4D58-AE83-4E4F-9116-78C7C2070C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2" y="1148"/>
              <a:ext cx="952" cy="299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7111" name="Rectangle 7">
              <a:extLst>
                <a:ext uri="{FF2B5EF4-FFF2-40B4-BE49-F238E27FC236}">
                  <a16:creationId xmlns:a16="http://schemas.microsoft.com/office/drawing/2014/main" id="{92FF919E-7328-D445-959A-D388347DDD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36" y="1061"/>
              <a:ext cx="232" cy="16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7112" name="Rectangle 8">
              <a:extLst>
                <a:ext uri="{FF2B5EF4-FFF2-40B4-BE49-F238E27FC236}">
                  <a16:creationId xmlns:a16="http://schemas.microsoft.com/office/drawing/2014/main" id="{993EB57B-820C-7049-A764-FC95425D6E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8" y="1061"/>
              <a:ext cx="232" cy="16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7113" name="Oval 9">
              <a:extLst>
                <a:ext uri="{FF2B5EF4-FFF2-40B4-BE49-F238E27FC236}">
                  <a16:creationId xmlns:a16="http://schemas.microsoft.com/office/drawing/2014/main" id="{7CA57C3C-2E73-D948-B429-B1ED455623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4" y="1104"/>
              <a:ext cx="88" cy="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7114" name="Rectangle 10">
              <a:extLst>
                <a:ext uri="{FF2B5EF4-FFF2-40B4-BE49-F238E27FC236}">
                  <a16:creationId xmlns:a16="http://schemas.microsoft.com/office/drawing/2014/main" id="{29EC6F7A-1F6E-A744-B3CC-F84F621143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0" y="1038"/>
              <a:ext cx="624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600" b="1" dirty="0" err="1"/>
                <a:t>R</a:t>
              </a:r>
              <a:r>
                <a:rPr lang="it-IT" altLang="it-IT" sz="1600" b="1" dirty="0"/>
                <a:t>       </a:t>
              </a:r>
              <a:r>
                <a:rPr lang="it-IT" altLang="it-IT" sz="1600" b="1" dirty="0" err="1"/>
                <a:t>P</a:t>
              </a:r>
              <a:endParaRPr lang="it-IT" altLang="it-IT" sz="1600" b="1" dirty="0"/>
            </a:p>
          </p:txBody>
        </p:sp>
        <p:sp>
          <p:nvSpPr>
            <p:cNvPr id="47115" name="Line 11">
              <a:extLst>
                <a:ext uri="{FF2B5EF4-FFF2-40B4-BE49-F238E27FC236}">
                  <a16:creationId xmlns:a16="http://schemas.microsoft.com/office/drawing/2014/main" id="{409BA000-2DF3-DB42-84CE-57247DE4DE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" y="1152"/>
              <a:ext cx="2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7116" name="Line 12">
              <a:extLst>
                <a:ext uri="{FF2B5EF4-FFF2-40B4-BE49-F238E27FC236}">
                  <a16:creationId xmlns:a16="http://schemas.microsoft.com/office/drawing/2014/main" id="{31A5B352-7E85-B34B-83EE-47847C7256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48" y="1152"/>
              <a:ext cx="19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7117" name="Line 13">
              <a:extLst>
                <a:ext uri="{FF2B5EF4-FFF2-40B4-BE49-F238E27FC236}">
                  <a16:creationId xmlns:a16="http://schemas.microsoft.com/office/drawing/2014/main" id="{4095AF42-069D-C048-AF0F-5E9B0DC665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88" y="1188"/>
              <a:ext cx="0" cy="26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51668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2CD42D68-A51F-7D42-998E-9E342AD1A4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Specifiche a Regime</a:t>
            </a:r>
            <a:endParaRPr lang="en-US" altLang="it-IT"/>
          </a:p>
        </p:txBody>
      </p:sp>
      <p:sp>
        <p:nvSpPr>
          <p:cNvPr id="48132" name="Rectangle 4">
            <a:extLst>
              <a:ext uri="{FF2B5EF4-FFF2-40B4-BE49-F238E27FC236}">
                <a16:creationId xmlns:a16="http://schemas.microsoft.com/office/drawing/2014/main" id="{B4EE4E33-71CE-3241-A088-356D1E0E14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3050" y="858838"/>
            <a:ext cx="8972550" cy="5676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>
            <a:lvl1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47625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30000"/>
              </a:lnSpc>
            </a:pPr>
            <a:r>
              <a:rPr lang="it-IT" altLang="it-IT" sz="2000"/>
              <a:t>Legame ingresso-uscita   /   Errore a regime=</a:t>
            </a:r>
          </a:p>
          <a:p>
            <a:pPr>
              <a:lnSpc>
                <a:spcPct val="130000"/>
              </a:lnSpc>
            </a:pPr>
            <a:r>
              <a:rPr lang="it-IT" altLang="it-IT" sz="2000"/>
              <a:t>Ingresso</a:t>
            </a:r>
          </a:p>
          <a:p>
            <a:pPr>
              <a:lnSpc>
                <a:spcPct val="130000"/>
              </a:lnSpc>
            </a:pPr>
            <a:r>
              <a:rPr lang="it-IT" altLang="it-IT" sz="2000"/>
              <a:t>Gradino	                     </a:t>
            </a:r>
            <a:r>
              <a:rPr lang="it-IT" altLang="it-IT" sz="2000">
                <a:latin typeface="Symbol" pitchFamily="2" charset="2"/>
              </a:rPr>
              <a:t>£ </a:t>
            </a:r>
            <a:r>
              <a:rPr lang="it-IT" altLang="it-IT" sz="2000"/>
              <a:t>e : Richiesta debole, in genere solo per sistemi di regolazione.</a:t>
            </a:r>
          </a:p>
          <a:p>
            <a:pPr>
              <a:lnSpc>
                <a:spcPct val="130000"/>
              </a:lnSpc>
            </a:pPr>
            <a:r>
              <a:rPr lang="it-IT" altLang="it-IT" sz="2000"/>
              <a:t>	      	       0  </a:t>
            </a:r>
            <a:r>
              <a:rPr lang="it-IT" altLang="it-IT" sz="2000">
                <a:latin typeface="Symbol" pitchFamily="2" charset="2"/>
              </a:rPr>
              <a:t>Þ 1 </a:t>
            </a:r>
            <a:r>
              <a:rPr lang="it-IT" altLang="it-IT" sz="2000"/>
              <a:t>polo nell’origine </a:t>
            </a:r>
            <a:r>
              <a:rPr lang="it-IT" altLang="it-IT" sz="2000">
                <a:latin typeface="Symbol" pitchFamily="2" charset="2"/>
              </a:rPr>
              <a:t> </a:t>
            </a:r>
          </a:p>
          <a:p>
            <a:pPr>
              <a:lnSpc>
                <a:spcPct val="90000"/>
              </a:lnSpc>
            </a:pPr>
            <a:endParaRPr lang="it-IT" altLang="it-IT" sz="2000"/>
          </a:p>
          <a:p>
            <a:pPr>
              <a:lnSpc>
                <a:spcPct val="90000"/>
              </a:lnSpc>
            </a:pPr>
            <a:r>
              <a:rPr lang="it-IT" altLang="it-IT" sz="2000"/>
              <a:t>Rampa lineare</a:t>
            </a:r>
            <a:r>
              <a:rPr lang="it-IT" altLang="it-IT" sz="2000">
                <a:latin typeface="Symbol" pitchFamily="2" charset="2"/>
              </a:rPr>
              <a:t> 	      £ </a:t>
            </a:r>
            <a:r>
              <a:rPr lang="it-IT" altLang="it-IT" sz="2000"/>
              <a:t>e : Richiesta normale negli asservimenti</a:t>
            </a:r>
          </a:p>
          <a:p>
            <a:pPr>
              <a:lnSpc>
                <a:spcPct val="130000"/>
              </a:lnSpc>
            </a:pPr>
            <a:r>
              <a:rPr lang="it-IT" altLang="it-IT" sz="2000"/>
              <a:t>	    	      0  </a:t>
            </a:r>
            <a:r>
              <a:rPr lang="it-IT" altLang="it-IT" sz="2000">
                <a:latin typeface="Symbol" pitchFamily="2" charset="2"/>
              </a:rPr>
              <a:t>Þ 2 </a:t>
            </a:r>
            <a:r>
              <a:rPr lang="it-IT" altLang="it-IT" sz="2000"/>
              <a:t>poli nell’origine</a:t>
            </a:r>
          </a:p>
          <a:p>
            <a:pPr>
              <a:lnSpc>
                <a:spcPct val="80000"/>
              </a:lnSpc>
            </a:pPr>
            <a:endParaRPr lang="it-IT" altLang="it-IT" sz="2000"/>
          </a:p>
          <a:p>
            <a:pPr>
              <a:lnSpc>
                <a:spcPct val="80000"/>
              </a:lnSpc>
            </a:pPr>
            <a:r>
              <a:rPr lang="it-IT" altLang="it-IT" sz="2000"/>
              <a:t>Rampa parabolica</a:t>
            </a:r>
            <a:r>
              <a:rPr lang="it-IT" altLang="it-IT" sz="2000">
                <a:latin typeface="Symbol" pitchFamily="2" charset="2"/>
              </a:rPr>
              <a:t>     £ </a:t>
            </a:r>
            <a:r>
              <a:rPr lang="it-IT" altLang="it-IT" sz="2000"/>
              <a:t>e : Richiesta forte</a:t>
            </a:r>
          </a:p>
          <a:p>
            <a:pPr>
              <a:lnSpc>
                <a:spcPct val="130000"/>
              </a:lnSpc>
            </a:pPr>
            <a:r>
              <a:rPr lang="it-IT" altLang="it-IT" sz="2000"/>
              <a:t>		     0  </a:t>
            </a:r>
            <a:r>
              <a:rPr lang="it-IT" altLang="it-IT" sz="2000">
                <a:latin typeface="Symbol" pitchFamily="2" charset="2"/>
              </a:rPr>
              <a:t>Þ 3 </a:t>
            </a:r>
            <a:r>
              <a:rPr lang="it-IT" altLang="it-IT" sz="2000"/>
              <a:t>poli nell’origine                Richiesta fortissima molto rara </a:t>
            </a:r>
          </a:p>
          <a:p>
            <a:pPr>
              <a:lnSpc>
                <a:spcPct val="130000"/>
              </a:lnSpc>
            </a:pPr>
            <a:endParaRPr lang="it-IT" altLang="it-IT" sz="2000"/>
          </a:p>
          <a:p>
            <a:pPr>
              <a:lnSpc>
                <a:spcPct val="130000"/>
              </a:lnSpc>
            </a:pPr>
            <a:r>
              <a:rPr lang="it-IT" altLang="it-IT" sz="2000"/>
              <a:t>                 	Tipo del Sistema		Ingresso		Errore  </a:t>
            </a:r>
          </a:p>
          <a:p>
            <a:pPr>
              <a:lnSpc>
                <a:spcPct val="150000"/>
              </a:lnSpc>
            </a:pPr>
            <a:r>
              <a:rPr lang="it-IT" altLang="it-IT" sz="2000"/>
              <a:t>                         		</a:t>
            </a:r>
            <a:r>
              <a:rPr lang="it-IT" altLang="it-IT" sz="2000" b="1"/>
              <a:t>0</a:t>
            </a:r>
          </a:p>
          <a:p>
            <a:pPr>
              <a:lnSpc>
                <a:spcPct val="150000"/>
              </a:lnSpc>
            </a:pPr>
            <a:r>
              <a:rPr lang="it-IT" altLang="it-IT" sz="2000"/>
              <a:t>                          		</a:t>
            </a:r>
            <a:r>
              <a:rPr lang="it-IT" altLang="it-IT" sz="2000" b="1"/>
              <a:t>1</a:t>
            </a:r>
            <a:r>
              <a:rPr lang="it-IT" altLang="it-IT" sz="2000"/>
              <a:t>		       </a:t>
            </a:r>
          </a:p>
          <a:p>
            <a:pPr>
              <a:lnSpc>
                <a:spcPct val="150000"/>
              </a:lnSpc>
            </a:pPr>
            <a:r>
              <a:rPr lang="it-IT" altLang="it-IT" sz="2000">
                <a:latin typeface="Symbol" pitchFamily="2" charset="2"/>
              </a:rPr>
              <a:t>                          		</a:t>
            </a:r>
            <a:r>
              <a:rPr lang="it-IT" altLang="it-IT" sz="2000" b="1">
                <a:latin typeface="Symbol" pitchFamily="2" charset="2"/>
              </a:rPr>
              <a:t>2</a:t>
            </a:r>
            <a:endParaRPr lang="it-IT" altLang="it-IT" sz="2000" b="1"/>
          </a:p>
        </p:txBody>
      </p:sp>
      <p:graphicFrame>
        <p:nvGraphicFramePr>
          <p:cNvPr id="48133" name="Object 5">
            <a:extLst>
              <a:ext uri="{FF2B5EF4-FFF2-40B4-BE49-F238E27FC236}">
                <a16:creationId xmlns:a16="http://schemas.microsoft.com/office/drawing/2014/main" id="{F6F596C8-685C-1144-9A03-191776E9DDEB}"/>
              </a:ext>
            </a:extLst>
          </p:cNvPr>
          <p:cNvGraphicFramePr>
            <a:graphicFrameLocks/>
          </p:cNvGraphicFramePr>
          <p:nvPr/>
        </p:nvGraphicFramePr>
        <p:xfrm>
          <a:off x="6402388" y="1042988"/>
          <a:ext cx="2284412" cy="252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74" r:id="rId3" imgW="51498500" imgH="6438900" progId="Equation">
                  <p:embed/>
                </p:oleObj>
              </mc:Choice>
              <mc:Fallback>
                <p:oleObj r:id="rId3" imgW="51498500" imgH="6438900" progId="Equation">
                  <p:embed/>
                  <p:pic>
                    <p:nvPicPr>
                      <p:cNvPr id="48133" name="Object 5">
                        <a:extLst>
                          <a:ext uri="{FF2B5EF4-FFF2-40B4-BE49-F238E27FC236}">
                            <a16:creationId xmlns:a16="http://schemas.microsoft.com/office/drawing/2014/main" id="{F6F596C8-685C-1144-9A03-191776E9DDEB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02388" y="1042988"/>
                        <a:ext cx="2284412" cy="252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34" name="Object 6">
            <a:extLst>
              <a:ext uri="{FF2B5EF4-FFF2-40B4-BE49-F238E27FC236}">
                <a16:creationId xmlns:a16="http://schemas.microsoft.com/office/drawing/2014/main" id="{5C2EE85C-C6BF-3846-915A-A18D59DCB2F2}"/>
              </a:ext>
            </a:extLst>
          </p:cNvPr>
          <p:cNvGraphicFramePr>
            <a:graphicFrameLocks/>
          </p:cNvGraphicFramePr>
          <p:nvPr/>
        </p:nvGraphicFramePr>
        <p:xfrm>
          <a:off x="6477000" y="2133601"/>
          <a:ext cx="590550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75" r:id="rId5" imgW="13462000" imgH="11404600" progId="Equation">
                  <p:embed/>
                </p:oleObj>
              </mc:Choice>
              <mc:Fallback>
                <p:oleObj r:id="rId5" imgW="13462000" imgH="11404600" progId="Equation">
                  <p:embed/>
                  <p:pic>
                    <p:nvPicPr>
                      <p:cNvPr id="48134" name="Object 6">
                        <a:extLst>
                          <a:ext uri="{FF2B5EF4-FFF2-40B4-BE49-F238E27FC236}">
                            <a16:creationId xmlns:a16="http://schemas.microsoft.com/office/drawing/2014/main" id="{5C2EE85C-C6BF-3846-915A-A18D59DCB2F2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7000" y="2133601"/>
                        <a:ext cx="590550" cy="454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35" name="Rectangle 7">
            <a:extLst>
              <a:ext uri="{FF2B5EF4-FFF2-40B4-BE49-F238E27FC236}">
                <a16:creationId xmlns:a16="http://schemas.microsoft.com/office/drawing/2014/main" id="{CA3984AE-CA63-9C4A-892B-D5CDEC7F11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1" y="1524001"/>
            <a:ext cx="790575" cy="1016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sz="6000">
                <a:latin typeface="Symbol" pitchFamily="2" charset="2"/>
              </a:rPr>
              <a:t>{</a:t>
            </a:r>
          </a:p>
        </p:txBody>
      </p:sp>
      <p:graphicFrame>
        <p:nvGraphicFramePr>
          <p:cNvPr id="48136" name="Object 8">
            <a:extLst>
              <a:ext uri="{FF2B5EF4-FFF2-40B4-BE49-F238E27FC236}">
                <a16:creationId xmlns:a16="http://schemas.microsoft.com/office/drawing/2014/main" id="{C118D8B6-0D26-494A-AA90-DC476C29B20F}"/>
              </a:ext>
            </a:extLst>
          </p:cNvPr>
          <p:cNvGraphicFramePr>
            <a:graphicFrameLocks/>
          </p:cNvGraphicFramePr>
          <p:nvPr/>
        </p:nvGraphicFramePr>
        <p:xfrm>
          <a:off x="6477000" y="3049588"/>
          <a:ext cx="641350" cy="45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76" r:id="rId7" imgW="14630400" imgH="11404600" progId="Equation">
                  <p:embed/>
                </p:oleObj>
              </mc:Choice>
              <mc:Fallback>
                <p:oleObj r:id="rId7" imgW="14630400" imgH="11404600" progId="Equation">
                  <p:embed/>
                  <p:pic>
                    <p:nvPicPr>
                      <p:cNvPr id="48136" name="Object 8">
                        <a:extLst>
                          <a:ext uri="{FF2B5EF4-FFF2-40B4-BE49-F238E27FC236}">
                            <a16:creationId xmlns:a16="http://schemas.microsoft.com/office/drawing/2014/main" id="{C118D8B6-0D26-494A-AA90-DC476C29B20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7000" y="3049588"/>
                        <a:ext cx="641350" cy="455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37" name="Object 9">
            <a:extLst>
              <a:ext uri="{FF2B5EF4-FFF2-40B4-BE49-F238E27FC236}">
                <a16:creationId xmlns:a16="http://schemas.microsoft.com/office/drawing/2014/main" id="{4E6653E5-BBBC-F744-8F41-4A12177471B4}"/>
              </a:ext>
            </a:extLst>
          </p:cNvPr>
          <p:cNvGraphicFramePr>
            <a:graphicFrameLocks/>
          </p:cNvGraphicFramePr>
          <p:nvPr/>
        </p:nvGraphicFramePr>
        <p:xfrm>
          <a:off x="6380164" y="3962401"/>
          <a:ext cx="630237" cy="449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77" r:id="rId9" imgW="14338300" imgH="11404600" progId="Equation">
                  <p:embed/>
                </p:oleObj>
              </mc:Choice>
              <mc:Fallback>
                <p:oleObj r:id="rId9" imgW="14338300" imgH="11404600" progId="Equation">
                  <p:embed/>
                  <p:pic>
                    <p:nvPicPr>
                      <p:cNvPr id="48137" name="Object 9">
                        <a:extLst>
                          <a:ext uri="{FF2B5EF4-FFF2-40B4-BE49-F238E27FC236}">
                            <a16:creationId xmlns:a16="http://schemas.microsoft.com/office/drawing/2014/main" id="{4E6653E5-BBBC-F744-8F41-4A12177471B4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80164" y="3962401"/>
                        <a:ext cx="630237" cy="449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40" name="Object 12">
            <a:extLst>
              <a:ext uri="{FF2B5EF4-FFF2-40B4-BE49-F238E27FC236}">
                <a16:creationId xmlns:a16="http://schemas.microsoft.com/office/drawing/2014/main" id="{627C1298-250E-5E43-AAC1-026E701321CB}"/>
              </a:ext>
            </a:extLst>
          </p:cNvPr>
          <p:cNvGraphicFramePr>
            <a:graphicFrameLocks/>
          </p:cNvGraphicFramePr>
          <p:nvPr/>
        </p:nvGraphicFramePr>
        <p:xfrm>
          <a:off x="6259514" y="5192714"/>
          <a:ext cx="3189287" cy="1360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78" r:id="rId11" imgW="67005200" imgH="34810700" progId="Equation">
                  <p:embed/>
                </p:oleObj>
              </mc:Choice>
              <mc:Fallback>
                <p:oleObj r:id="rId11" imgW="67005200" imgH="34810700" progId="Equation">
                  <p:embed/>
                  <p:pic>
                    <p:nvPicPr>
                      <p:cNvPr id="48140" name="Object 12">
                        <a:extLst>
                          <a:ext uri="{FF2B5EF4-FFF2-40B4-BE49-F238E27FC236}">
                            <a16:creationId xmlns:a16="http://schemas.microsoft.com/office/drawing/2014/main" id="{627C1298-250E-5E43-AAC1-026E701321CB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59514" y="5192714"/>
                        <a:ext cx="3189287" cy="13604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48" name="Line 20">
            <a:extLst>
              <a:ext uri="{FF2B5EF4-FFF2-40B4-BE49-F238E27FC236}">
                <a16:creationId xmlns:a16="http://schemas.microsoft.com/office/drawing/2014/main" id="{FDFD16A7-F0A1-B641-B104-078A1FEC00E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86400" y="5181600"/>
            <a:ext cx="0" cy="1295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grpSp>
        <p:nvGrpSpPr>
          <p:cNvPr id="48149" name="Group 21">
            <a:extLst>
              <a:ext uri="{FF2B5EF4-FFF2-40B4-BE49-F238E27FC236}">
                <a16:creationId xmlns:a16="http://schemas.microsoft.com/office/drawing/2014/main" id="{138FB776-98AD-4342-AE8E-C3DC00BF4B70}"/>
              </a:ext>
            </a:extLst>
          </p:cNvPr>
          <p:cNvGrpSpPr>
            <a:grpSpLocks/>
          </p:cNvGrpSpPr>
          <p:nvPr/>
        </p:nvGrpSpPr>
        <p:grpSpPr bwMode="auto">
          <a:xfrm>
            <a:off x="2286000" y="2438400"/>
            <a:ext cx="1066800" cy="381000"/>
            <a:chOff x="541" y="2184"/>
            <a:chExt cx="935" cy="529"/>
          </a:xfrm>
        </p:grpSpPr>
        <p:sp>
          <p:nvSpPr>
            <p:cNvPr id="48150" name="Arc 22">
              <a:extLst>
                <a:ext uri="{FF2B5EF4-FFF2-40B4-BE49-F238E27FC236}">
                  <a16:creationId xmlns:a16="http://schemas.microsoft.com/office/drawing/2014/main" id="{474AFC5E-8BB9-D84F-B05D-98713F329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" y="2365"/>
              <a:ext cx="624" cy="348"/>
            </a:xfrm>
            <a:custGeom>
              <a:avLst/>
              <a:gdLst>
                <a:gd name="G0" fmla="+- 21600 0 0"/>
                <a:gd name="G1" fmla="+- 21600 0 0"/>
                <a:gd name="G2" fmla="+- 21600 0 0"/>
                <a:gd name="T0" fmla="*/ 0 w 21600"/>
                <a:gd name="T1" fmla="*/ 21600 h 21600"/>
                <a:gd name="T2" fmla="*/ 21565 w 21600"/>
                <a:gd name="T3" fmla="*/ 0 h 21600"/>
                <a:gd name="T4" fmla="*/ 2160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0" y="21600"/>
                  </a:moveTo>
                  <a:cubicBezTo>
                    <a:pt x="0" y="9684"/>
                    <a:pt x="9649" y="19"/>
                    <a:pt x="21565" y="0"/>
                  </a:cubicBezTo>
                </a:path>
                <a:path w="21600" h="21600" stroke="0" extrusionOk="0">
                  <a:moveTo>
                    <a:pt x="0" y="21600"/>
                  </a:moveTo>
                  <a:cubicBezTo>
                    <a:pt x="0" y="9684"/>
                    <a:pt x="9649" y="19"/>
                    <a:pt x="21565" y="0"/>
                  </a:cubicBezTo>
                  <a:lnTo>
                    <a:pt x="21600" y="21600"/>
                  </a:ln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round/>
              <a:headEnd type="stealth" w="med" len="med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8151" name="Arc 23">
              <a:extLst>
                <a:ext uri="{FF2B5EF4-FFF2-40B4-BE49-F238E27FC236}">
                  <a16:creationId xmlns:a16="http://schemas.microsoft.com/office/drawing/2014/main" id="{B7646ECB-0117-9747-9560-75350F5090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" y="2184"/>
              <a:ext cx="468" cy="180"/>
            </a:xfrm>
            <a:custGeom>
              <a:avLst/>
              <a:gdLst>
                <a:gd name="G0" fmla="+- 0 0 0"/>
                <a:gd name="G1" fmla="+- 0 0 0"/>
                <a:gd name="G2" fmla="+- 21600 0 0"/>
                <a:gd name="T0" fmla="*/ 21600 w 21600"/>
                <a:gd name="T1" fmla="*/ 0 h 21600"/>
                <a:gd name="T2" fmla="*/ 0 w 21600"/>
                <a:gd name="T3" fmla="*/ 21600 h 21600"/>
                <a:gd name="T4" fmla="*/ 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21600" y="0"/>
                  </a:moveTo>
                  <a:cubicBezTo>
                    <a:pt x="21600" y="11929"/>
                    <a:pt x="11929" y="21600"/>
                    <a:pt x="0" y="21600"/>
                  </a:cubicBezTo>
                </a:path>
                <a:path w="21600" h="21600" stroke="0" extrusionOk="0">
                  <a:moveTo>
                    <a:pt x="21600" y="0"/>
                  </a:moveTo>
                  <a:cubicBezTo>
                    <a:pt x="21600" y="11929"/>
                    <a:pt x="11929" y="21600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48156" name="Rectangle 28">
            <a:extLst>
              <a:ext uri="{FF2B5EF4-FFF2-40B4-BE49-F238E27FC236}">
                <a16:creationId xmlns:a16="http://schemas.microsoft.com/office/drawing/2014/main" id="{494ED509-489C-434B-9A96-257E9EBB9B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4226" y="2498726"/>
            <a:ext cx="790575" cy="1016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sz="6000">
                <a:latin typeface="Symbol" pitchFamily="2" charset="2"/>
              </a:rPr>
              <a:t>{</a:t>
            </a:r>
          </a:p>
        </p:txBody>
      </p:sp>
      <p:sp>
        <p:nvSpPr>
          <p:cNvPr id="48157" name="Rectangle 29">
            <a:extLst>
              <a:ext uri="{FF2B5EF4-FFF2-40B4-BE49-F238E27FC236}">
                <a16:creationId xmlns:a16="http://schemas.microsoft.com/office/drawing/2014/main" id="{7A765048-FC5B-4A4C-B497-AB5648DE00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1" y="3413126"/>
            <a:ext cx="790575" cy="1016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sz="6000">
                <a:latin typeface="Symbol" pitchFamily="2" charset="2"/>
              </a:rPr>
              <a:t>{</a:t>
            </a:r>
          </a:p>
        </p:txBody>
      </p:sp>
      <p:grpSp>
        <p:nvGrpSpPr>
          <p:cNvPr id="48166" name="Group 38">
            <a:extLst>
              <a:ext uri="{FF2B5EF4-FFF2-40B4-BE49-F238E27FC236}">
                <a16:creationId xmlns:a16="http://schemas.microsoft.com/office/drawing/2014/main" id="{53B66897-29A3-3F41-B184-9E8DCF3B86AF}"/>
              </a:ext>
            </a:extLst>
          </p:cNvPr>
          <p:cNvGrpSpPr>
            <a:grpSpLocks/>
          </p:cNvGrpSpPr>
          <p:nvPr/>
        </p:nvGrpSpPr>
        <p:grpSpPr bwMode="auto">
          <a:xfrm>
            <a:off x="2286000" y="3276600"/>
            <a:ext cx="1066800" cy="381000"/>
            <a:chOff x="541" y="2184"/>
            <a:chExt cx="935" cy="529"/>
          </a:xfrm>
        </p:grpSpPr>
        <p:sp>
          <p:nvSpPr>
            <p:cNvPr id="48167" name="Arc 39">
              <a:extLst>
                <a:ext uri="{FF2B5EF4-FFF2-40B4-BE49-F238E27FC236}">
                  <a16:creationId xmlns:a16="http://schemas.microsoft.com/office/drawing/2014/main" id="{2AB7C6CB-3B8F-D748-B6B3-1098D0A947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" y="2365"/>
              <a:ext cx="624" cy="348"/>
            </a:xfrm>
            <a:custGeom>
              <a:avLst/>
              <a:gdLst>
                <a:gd name="G0" fmla="+- 21600 0 0"/>
                <a:gd name="G1" fmla="+- 21600 0 0"/>
                <a:gd name="G2" fmla="+- 21600 0 0"/>
                <a:gd name="T0" fmla="*/ 0 w 21600"/>
                <a:gd name="T1" fmla="*/ 21600 h 21600"/>
                <a:gd name="T2" fmla="*/ 21565 w 21600"/>
                <a:gd name="T3" fmla="*/ 0 h 21600"/>
                <a:gd name="T4" fmla="*/ 2160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0" y="21600"/>
                  </a:moveTo>
                  <a:cubicBezTo>
                    <a:pt x="0" y="9684"/>
                    <a:pt x="9649" y="19"/>
                    <a:pt x="21565" y="0"/>
                  </a:cubicBezTo>
                </a:path>
                <a:path w="21600" h="21600" stroke="0" extrusionOk="0">
                  <a:moveTo>
                    <a:pt x="0" y="21600"/>
                  </a:moveTo>
                  <a:cubicBezTo>
                    <a:pt x="0" y="9684"/>
                    <a:pt x="9649" y="19"/>
                    <a:pt x="21565" y="0"/>
                  </a:cubicBezTo>
                  <a:lnTo>
                    <a:pt x="21600" y="21600"/>
                  </a:ln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round/>
              <a:headEnd type="stealth" w="med" len="med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8168" name="Arc 40">
              <a:extLst>
                <a:ext uri="{FF2B5EF4-FFF2-40B4-BE49-F238E27FC236}">
                  <a16:creationId xmlns:a16="http://schemas.microsoft.com/office/drawing/2014/main" id="{17BF0618-4B30-294F-9EBD-71FAF64F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" y="2184"/>
              <a:ext cx="468" cy="180"/>
            </a:xfrm>
            <a:custGeom>
              <a:avLst/>
              <a:gdLst>
                <a:gd name="G0" fmla="+- 0 0 0"/>
                <a:gd name="G1" fmla="+- 0 0 0"/>
                <a:gd name="G2" fmla="+- 21600 0 0"/>
                <a:gd name="T0" fmla="*/ 21600 w 21600"/>
                <a:gd name="T1" fmla="*/ 0 h 21600"/>
                <a:gd name="T2" fmla="*/ 0 w 21600"/>
                <a:gd name="T3" fmla="*/ 21600 h 21600"/>
                <a:gd name="T4" fmla="*/ 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21600" y="0"/>
                  </a:moveTo>
                  <a:cubicBezTo>
                    <a:pt x="21600" y="11929"/>
                    <a:pt x="11929" y="21600"/>
                    <a:pt x="0" y="21600"/>
                  </a:cubicBezTo>
                </a:path>
                <a:path w="21600" h="21600" stroke="0" extrusionOk="0">
                  <a:moveTo>
                    <a:pt x="21600" y="0"/>
                  </a:moveTo>
                  <a:cubicBezTo>
                    <a:pt x="21600" y="11929"/>
                    <a:pt x="11929" y="21600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48173" name="Line 45">
            <a:extLst>
              <a:ext uri="{FF2B5EF4-FFF2-40B4-BE49-F238E27FC236}">
                <a16:creationId xmlns:a16="http://schemas.microsoft.com/office/drawing/2014/main" id="{772CC0BD-A9CA-734C-80A4-0371F616891A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2800" y="5181600"/>
            <a:ext cx="6096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8174" name="Line 46">
            <a:extLst>
              <a:ext uri="{FF2B5EF4-FFF2-40B4-BE49-F238E27FC236}">
                <a16:creationId xmlns:a16="http://schemas.microsoft.com/office/drawing/2014/main" id="{EAE74E0F-F196-BD48-8DF3-25FDC67D4A9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67600" y="5181600"/>
            <a:ext cx="0" cy="1295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355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E573490F-9E76-884D-8472-D35207F8DC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Specifiche al Transitorio </a:t>
            </a:r>
            <a:r>
              <a:rPr lang="it-IT" altLang="it-IT" sz="2000" b="0"/>
              <a:t>(vedi Marro par. 4.9)</a:t>
            </a:r>
            <a:endParaRPr lang="en-US" altLang="it-IT" sz="2000" b="0"/>
          </a:p>
        </p:txBody>
      </p:sp>
      <p:grpSp>
        <p:nvGrpSpPr>
          <p:cNvPr id="49209" name="Group 57">
            <a:extLst>
              <a:ext uri="{FF2B5EF4-FFF2-40B4-BE49-F238E27FC236}">
                <a16:creationId xmlns:a16="http://schemas.microsoft.com/office/drawing/2014/main" id="{A06C4019-4665-9C4E-A317-4FF6093EBBD5}"/>
              </a:ext>
            </a:extLst>
          </p:cNvPr>
          <p:cNvGrpSpPr>
            <a:grpSpLocks/>
          </p:cNvGrpSpPr>
          <p:nvPr/>
        </p:nvGrpSpPr>
        <p:grpSpPr bwMode="auto">
          <a:xfrm>
            <a:off x="846253" y="1279071"/>
            <a:ext cx="6286500" cy="2500313"/>
            <a:chOff x="240" y="898"/>
            <a:chExt cx="3960" cy="1575"/>
          </a:xfrm>
        </p:grpSpPr>
        <p:sp>
          <p:nvSpPr>
            <p:cNvPr id="49156" name="Line 4">
              <a:extLst>
                <a:ext uri="{FF2B5EF4-FFF2-40B4-BE49-F238E27FC236}">
                  <a16:creationId xmlns:a16="http://schemas.microsoft.com/office/drawing/2014/main" id="{D6E83EBF-A7F1-3B4A-9C2E-FBBE350067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06" y="1065"/>
              <a:ext cx="0" cy="9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57" name="Line 5">
              <a:extLst>
                <a:ext uri="{FF2B5EF4-FFF2-40B4-BE49-F238E27FC236}">
                  <a16:creationId xmlns:a16="http://schemas.microsoft.com/office/drawing/2014/main" id="{9D812EBB-07EA-CD41-883C-F7BF34B5EF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60" y="1425"/>
              <a:ext cx="1" cy="841"/>
            </a:xfrm>
            <a:prstGeom prst="line">
              <a:avLst/>
            </a:prstGeom>
            <a:noFill/>
            <a:ln w="12700">
              <a:solidFill>
                <a:srgbClr val="FF0033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58" name="Line 6">
              <a:extLst>
                <a:ext uri="{FF2B5EF4-FFF2-40B4-BE49-F238E27FC236}">
                  <a16:creationId xmlns:a16="http://schemas.microsoft.com/office/drawing/2014/main" id="{E235D8F2-5F9B-4946-9757-B981CDC32D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35" y="1423"/>
              <a:ext cx="1" cy="56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59" name="Line 7">
              <a:extLst>
                <a:ext uri="{FF2B5EF4-FFF2-40B4-BE49-F238E27FC236}">
                  <a16:creationId xmlns:a16="http://schemas.microsoft.com/office/drawing/2014/main" id="{2E82F1F1-A790-2540-9DC9-D025A611F22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20" y="1905"/>
              <a:ext cx="0" cy="361"/>
            </a:xfrm>
            <a:prstGeom prst="line">
              <a:avLst/>
            </a:prstGeom>
            <a:noFill/>
            <a:ln w="12700">
              <a:solidFill>
                <a:srgbClr val="FF0033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60" name="Line 8">
              <a:extLst>
                <a:ext uri="{FF2B5EF4-FFF2-40B4-BE49-F238E27FC236}">
                  <a16:creationId xmlns:a16="http://schemas.microsoft.com/office/drawing/2014/main" id="{738FEA9F-215E-2B42-8C5F-F8570C2271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57" y="1679"/>
              <a:ext cx="0" cy="3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61" name="Line 9">
              <a:extLst>
                <a:ext uri="{FF2B5EF4-FFF2-40B4-BE49-F238E27FC236}">
                  <a16:creationId xmlns:a16="http://schemas.microsoft.com/office/drawing/2014/main" id="{2C8473FB-F9BD-3145-9162-927B86DD89E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1107"/>
              <a:ext cx="0" cy="924"/>
            </a:xfrm>
            <a:prstGeom prst="line">
              <a:avLst/>
            </a:prstGeom>
            <a:noFill/>
            <a:ln w="12700">
              <a:solidFill>
                <a:srgbClr val="3366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62" name="Line 10">
              <a:extLst>
                <a:ext uri="{FF2B5EF4-FFF2-40B4-BE49-F238E27FC236}">
                  <a16:creationId xmlns:a16="http://schemas.microsoft.com/office/drawing/2014/main" id="{CC2BCEC9-7E37-CD4E-9FEF-0D0A690F60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28" y="1916"/>
              <a:ext cx="156" cy="0"/>
            </a:xfrm>
            <a:prstGeom prst="line">
              <a:avLst/>
            </a:prstGeom>
            <a:noFill/>
            <a:ln w="12700">
              <a:solidFill>
                <a:srgbClr val="FF0033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63" name="Line 11">
              <a:extLst>
                <a:ext uri="{FF2B5EF4-FFF2-40B4-BE49-F238E27FC236}">
                  <a16:creationId xmlns:a16="http://schemas.microsoft.com/office/drawing/2014/main" id="{5F0056ED-36A7-7B47-8B06-8E60AAD36B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989"/>
              <a:ext cx="3381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64" name="Line 12">
              <a:extLst>
                <a:ext uri="{FF2B5EF4-FFF2-40B4-BE49-F238E27FC236}">
                  <a16:creationId xmlns:a16="http://schemas.microsoft.com/office/drawing/2014/main" id="{64C1D327-93A4-0B45-8E87-8D0711FF8E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5" y="1677"/>
              <a:ext cx="3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65" name="Line 13">
              <a:extLst>
                <a:ext uri="{FF2B5EF4-FFF2-40B4-BE49-F238E27FC236}">
                  <a16:creationId xmlns:a16="http://schemas.microsoft.com/office/drawing/2014/main" id="{69AE44D8-4D29-DC4B-9DA0-901D125CE4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374"/>
              <a:ext cx="3381" cy="0"/>
            </a:xfrm>
            <a:prstGeom prst="line">
              <a:avLst/>
            </a:prstGeom>
            <a:noFill/>
            <a:ln w="12700">
              <a:solidFill>
                <a:srgbClr val="0066CC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66" name="Line 14">
              <a:extLst>
                <a:ext uri="{FF2B5EF4-FFF2-40B4-BE49-F238E27FC236}">
                  <a16:creationId xmlns:a16="http://schemas.microsoft.com/office/drawing/2014/main" id="{54B7E6B9-FDAC-A94E-8ED8-B1D32105EF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099"/>
              <a:ext cx="773" cy="2"/>
            </a:xfrm>
            <a:prstGeom prst="line">
              <a:avLst/>
            </a:prstGeom>
            <a:noFill/>
            <a:ln w="12700">
              <a:solidFill>
                <a:srgbClr val="3366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67" name="Line 15">
              <a:extLst>
                <a:ext uri="{FF2B5EF4-FFF2-40B4-BE49-F238E27FC236}">
                  <a16:creationId xmlns:a16="http://schemas.microsoft.com/office/drawing/2014/main" id="{0FEFA615-F705-0A43-A18F-59114F8C63F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4" y="898"/>
              <a:ext cx="2" cy="109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68" name="Line 16">
              <a:extLst>
                <a:ext uri="{FF2B5EF4-FFF2-40B4-BE49-F238E27FC236}">
                  <a16:creationId xmlns:a16="http://schemas.microsoft.com/office/drawing/2014/main" id="{88DD97B3-4FA5-E34D-AE74-0E0FA9ABDB4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7" y="1442"/>
              <a:ext cx="453" cy="0"/>
            </a:xfrm>
            <a:prstGeom prst="line">
              <a:avLst/>
            </a:prstGeom>
            <a:noFill/>
            <a:ln w="12700">
              <a:solidFill>
                <a:srgbClr val="FF0033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69" name="Line 17">
              <a:extLst>
                <a:ext uri="{FF2B5EF4-FFF2-40B4-BE49-F238E27FC236}">
                  <a16:creationId xmlns:a16="http://schemas.microsoft.com/office/drawing/2014/main" id="{49484942-0291-884C-956B-8A3516B9AA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989"/>
              <a:ext cx="2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70" name="Line 18">
              <a:extLst>
                <a:ext uri="{FF2B5EF4-FFF2-40B4-BE49-F238E27FC236}">
                  <a16:creationId xmlns:a16="http://schemas.microsoft.com/office/drawing/2014/main" id="{6BB7D076-8E28-0F49-B8A0-7942AD5240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06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71" name="Rectangle 19">
              <a:extLst>
                <a:ext uri="{FF2B5EF4-FFF2-40B4-BE49-F238E27FC236}">
                  <a16:creationId xmlns:a16="http://schemas.microsoft.com/office/drawing/2014/main" id="{C31E2A08-EA20-DD40-9A65-4EF2B48547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" y="2008"/>
              <a:ext cx="174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4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49172" name="Line 20">
              <a:extLst>
                <a:ext uri="{FF2B5EF4-FFF2-40B4-BE49-F238E27FC236}">
                  <a16:creationId xmlns:a16="http://schemas.microsoft.com/office/drawing/2014/main" id="{64C15049-2E43-8848-B427-91C02CD467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91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73" name="Line 21">
              <a:extLst>
                <a:ext uri="{FF2B5EF4-FFF2-40B4-BE49-F238E27FC236}">
                  <a16:creationId xmlns:a16="http://schemas.microsoft.com/office/drawing/2014/main" id="{3FC86F05-54D4-D44C-AA12-FC6D0FDB20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1" y="106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74" name="Rectangle 22">
              <a:extLst>
                <a:ext uri="{FF2B5EF4-FFF2-40B4-BE49-F238E27FC236}">
                  <a16:creationId xmlns:a16="http://schemas.microsoft.com/office/drawing/2014/main" id="{560BC03D-AB2F-494F-B05A-EFCF5A3538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3" y="1969"/>
              <a:ext cx="209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2000">
                  <a:solidFill>
                    <a:srgbClr val="000000"/>
                  </a:solidFill>
                </a:rPr>
                <a:t>t</a:t>
              </a:r>
              <a:r>
                <a:rPr lang="it-IT" altLang="it-IT" sz="2000" baseline="-2500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49175" name="Line 23">
              <a:extLst>
                <a:ext uri="{FF2B5EF4-FFF2-40B4-BE49-F238E27FC236}">
                  <a16:creationId xmlns:a16="http://schemas.microsoft.com/office/drawing/2014/main" id="{ED8AB288-3E5D-5341-9CB1-20D1731109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5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76" name="Rectangle 24">
              <a:extLst>
                <a:ext uri="{FF2B5EF4-FFF2-40B4-BE49-F238E27FC236}">
                  <a16:creationId xmlns:a16="http://schemas.microsoft.com/office/drawing/2014/main" id="{C9D503F8-96B3-E84D-AFDD-AC8640AD43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1969"/>
              <a:ext cx="204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2000">
                  <a:solidFill>
                    <a:srgbClr val="000000"/>
                  </a:solidFill>
                </a:rPr>
                <a:t>t</a:t>
              </a:r>
              <a:r>
                <a:rPr lang="it-IT" altLang="it-IT" sz="2000" baseline="-25000">
                  <a:solidFill>
                    <a:srgbClr val="000000"/>
                  </a:solidFill>
                </a:rPr>
                <a:t>s</a:t>
              </a:r>
            </a:p>
          </p:txBody>
        </p:sp>
        <p:sp>
          <p:nvSpPr>
            <p:cNvPr id="49177" name="Line 25">
              <a:extLst>
                <a:ext uri="{FF2B5EF4-FFF2-40B4-BE49-F238E27FC236}">
                  <a16:creationId xmlns:a16="http://schemas.microsoft.com/office/drawing/2014/main" id="{C92BCD8F-7AB6-A74B-B0B9-D31247296E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78" name="Line 26">
              <a:extLst>
                <a:ext uri="{FF2B5EF4-FFF2-40B4-BE49-F238E27FC236}">
                  <a16:creationId xmlns:a16="http://schemas.microsoft.com/office/drawing/2014/main" id="{DF35914E-2B47-8144-B5B7-BF15DA0607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6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79" name="Line 27">
              <a:extLst>
                <a:ext uri="{FF2B5EF4-FFF2-40B4-BE49-F238E27FC236}">
                  <a16:creationId xmlns:a16="http://schemas.microsoft.com/office/drawing/2014/main" id="{7BA2A3F2-01D1-DF4A-B5D7-61822D3C13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19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80" name="Rectangle 28">
              <a:extLst>
                <a:ext uri="{FF2B5EF4-FFF2-40B4-BE49-F238E27FC236}">
                  <a16:creationId xmlns:a16="http://schemas.microsoft.com/office/drawing/2014/main" id="{19C00369-75A0-2A4C-B11C-1C628DF0D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2" y="1969"/>
              <a:ext cx="263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2000">
                  <a:solidFill>
                    <a:srgbClr val="000000"/>
                  </a:solidFill>
                </a:rPr>
                <a:t>t</a:t>
              </a:r>
              <a:r>
                <a:rPr lang="it-IT" altLang="it-IT" sz="2000" baseline="-25000">
                  <a:solidFill>
                    <a:srgbClr val="000000"/>
                  </a:solidFill>
                </a:rPr>
                <a:t>a5</a:t>
              </a:r>
            </a:p>
          </p:txBody>
        </p:sp>
        <p:sp>
          <p:nvSpPr>
            <p:cNvPr id="49181" name="Line 29">
              <a:extLst>
                <a:ext uri="{FF2B5EF4-FFF2-40B4-BE49-F238E27FC236}">
                  <a16:creationId xmlns:a16="http://schemas.microsoft.com/office/drawing/2014/main" id="{AC065A86-ED87-A743-A3E4-1FE745EE7A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03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82" name="Line 30">
              <a:extLst>
                <a:ext uri="{FF2B5EF4-FFF2-40B4-BE49-F238E27FC236}">
                  <a16:creationId xmlns:a16="http://schemas.microsoft.com/office/drawing/2014/main" id="{C4068273-8221-6C47-A7B8-7F5D82A2DB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989"/>
              <a:ext cx="3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83" name="Rectangle 31">
              <a:extLst>
                <a:ext uri="{FF2B5EF4-FFF2-40B4-BE49-F238E27FC236}">
                  <a16:creationId xmlns:a16="http://schemas.microsoft.com/office/drawing/2014/main" id="{799C2364-301A-864B-9971-6AD649F991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" y="1834"/>
              <a:ext cx="238" cy="1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200">
                  <a:solidFill>
                    <a:srgbClr val="000000"/>
                  </a:solidFill>
                </a:rPr>
                <a:t>0.1</a:t>
              </a:r>
            </a:p>
          </p:txBody>
        </p:sp>
        <p:sp>
          <p:nvSpPr>
            <p:cNvPr id="49184" name="Line 32">
              <a:extLst>
                <a:ext uri="{FF2B5EF4-FFF2-40B4-BE49-F238E27FC236}">
                  <a16:creationId xmlns:a16="http://schemas.microsoft.com/office/drawing/2014/main" id="{262FCD7F-B916-3144-BFF7-9AA71DCB8A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681"/>
              <a:ext cx="3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85" name="Rectangle 33">
              <a:extLst>
                <a:ext uri="{FF2B5EF4-FFF2-40B4-BE49-F238E27FC236}">
                  <a16:creationId xmlns:a16="http://schemas.microsoft.com/office/drawing/2014/main" id="{B43AE409-8207-FF46-A5F4-0A1A4CC6A6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1577"/>
              <a:ext cx="259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400">
                  <a:solidFill>
                    <a:srgbClr val="000000"/>
                  </a:solidFill>
                </a:rPr>
                <a:t>0.5</a:t>
              </a:r>
            </a:p>
          </p:txBody>
        </p:sp>
        <p:sp>
          <p:nvSpPr>
            <p:cNvPr id="49186" name="Line 34">
              <a:extLst>
                <a:ext uri="{FF2B5EF4-FFF2-40B4-BE49-F238E27FC236}">
                  <a16:creationId xmlns:a16="http://schemas.microsoft.com/office/drawing/2014/main" id="{834E9846-68FA-BF44-9F2B-F9F8793CDA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374"/>
              <a:ext cx="3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87" name="Line 35">
              <a:extLst>
                <a:ext uri="{FF2B5EF4-FFF2-40B4-BE49-F238E27FC236}">
                  <a16:creationId xmlns:a16="http://schemas.microsoft.com/office/drawing/2014/main" id="{5BD64037-D8CE-1743-B819-378834363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56" y="1374"/>
              <a:ext cx="31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88" name="Rectangle 36">
              <a:extLst>
                <a:ext uri="{FF2B5EF4-FFF2-40B4-BE49-F238E27FC236}">
                  <a16:creationId xmlns:a16="http://schemas.microsoft.com/office/drawing/2014/main" id="{06516A31-1E42-1844-BE87-3844CB1D78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" y="1270"/>
              <a:ext cx="174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49189" name="Rectangle 37">
              <a:extLst>
                <a:ext uri="{FF2B5EF4-FFF2-40B4-BE49-F238E27FC236}">
                  <a16:creationId xmlns:a16="http://schemas.microsoft.com/office/drawing/2014/main" id="{DDECA9FA-6F75-D54E-AAA2-2440C19031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961"/>
              <a:ext cx="28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400">
                  <a:solidFill>
                    <a:srgbClr val="000000"/>
                  </a:solidFill>
                </a:rPr>
                <a:t>1+s</a:t>
              </a:r>
            </a:p>
          </p:txBody>
        </p:sp>
        <p:sp>
          <p:nvSpPr>
            <p:cNvPr id="49190" name="Line 38">
              <a:extLst>
                <a:ext uri="{FF2B5EF4-FFF2-40B4-BE49-F238E27FC236}">
                  <a16:creationId xmlns:a16="http://schemas.microsoft.com/office/drawing/2014/main" id="{F396E051-D0B3-0540-BF61-50B9748686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989"/>
              <a:ext cx="2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91" name="Freeform 39">
              <a:extLst>
                <a:ext uri="{FF2B5EF4-FFF2-40B4-BE49-F238E27FC236}">
                  <a16:creationId xmlns:a16="http://schemas.microsoft.com/office/drawing/2014/main" id="{667FFDB1-020F-6241-811A-D336E68E4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" y="1103"/>
              <a:ext cx="3382" cy="887"/>
            </a:xfrm>
            <a:custGeom>
              <a:avLst/>
              <a:gdLst>
                <a:gd name="T0" fmla="*/ 46 w 3382"/>
                <a:gd name="T1" fmla="*/ 971 h 972"/>
                <a:gd name="T2" fmla="*/ 110 w 3382"/>
                <a:gd name="T3" fmla="*/ 962 h 972"/>
                <a:gd name="T4" fmla="*/ 164 w 3382"/>
                <a:gd name="T5" fmla="*/ 930 h 972"/>
                <a:gd name="T6" fmla="*/ 219 w 3382"/>
                <a:gd name="T7" fmla="*/ 867 h 972"/>
                <a:gd name="T8" fmla="*/ 281 w 3382"/>
                <a:gd name="T9" fmla="*/ 772 h 972"/>
                <a:gd name="T10" fmla="*/ 336 w 3382"/>
                <a:gd name="T11" fmla="*/ 656 h 972"/>
                <a:gd name="T12" fmla="*/ 398 w 3382"/>
                <a:gd name="T13" fmla="*/ 526 h 972"/>
                <a:gd name="T14" fmla="*/ 452 w 3382"/>
                <a:gd name="T15" fmla="*/ 392 h 972"/>
                <a:gd name="T16" fmla="*/ 516 w 3382"/>
                <a:gd name="T17" fmla="*/ 264 h 972"/>
                <a:gd name="T18" fmla="*/ 569 w 3382"/>
                <a:gd name="T19" fmla="*/ 157 h 972"/>
                <a:gd name="T20" fmla="*/ 625 w 3382"/>
                <a:gd name="T21" fmla="*/ 74 h 972"/>
                <a:gd name="T22" fmla="*/ 687 w 3382"/>
                <a:gd name="T23" fmla="*/ 21 h 972"/>
                <a:gd name="T24" fmla="*/ 742 w 3382"/>
                <a:gd name="T25" fmla="*/ 0 h 972"/>
                <a:gd name="T26" fmla="*/ 804 w 3382"/>
                <a:gd name="T27" fmla="*/ 9 h 972"/>
                <a:gd name="T28" fmla="*/ 859 w 3382"/>
                <a:gd name="T29" fmla="*/ 44 h 972"/>
                <a:gd name="T30" fmla="*/ 921 w 3382"/>
                <a:gd name="T31" fmla="*/ 98 h 972"/>
                <a:gd name="T32" fmla="*/ 975 w 3382"/>
                <a:gd name="T33" fmla="*/ 163 h 972"/>
                <a:gd name="T34" fmla="*/ 1030 w 3382"/>
                <a:gd name="T35" fmla="*/ 237 h 972"/>
                <a:gd name="T36" fmla="*/ 1092 w 3382"/>
                <a:gd name="T37" fmla="*/ 306 h 972"/>
                <a:gd name="T38" fmla="*/ 1148 w 3382"/>
                <a:gd name="T39" fmla="*/ 368 h 972"/>
                <a:gd name="T40" fmla="*/ 1210 w 3382"/>
                <a:gd name="T41" fmla="*/ 416 h 972"/>
                <a:gd name="T42" fmla="*/ 1265 w 3382"/>
                <a:gd name="T43" fmla="*/ 445 h 972"/>
                <a:gd name="T44" fmla="*/ 1319 w 3382"/>
                <a:gd name="T45" fmla="*/ 460 h 972"/>
                <a:gd name="T46" fmla="*/ 1382 w 3382"/>
                <a:gd name="T47" fmla="*/ 457 h 972"/>
                <a:gd name="T48" fmla="*/ 1436 w 3382"/>
                <a:gd name="T49" fmla="*/ 439 h 972"/>
                <a:gd name="T50" fmla="*/ 1498 w 3382"/>
                <a:gd name="T51" fmla="*/ 413 h 972"/>
                <a:gd name="T52" fmla="*/ 1553 w 3382"/>
                <a:gd name="T53" fmla="*/ 377 h 972"/>
                <a:gd name="T54" fmla="*/ 1615 w 3382"/>
                <a:gd name="T55" fmla="*/ 335 h 972"/>
                <a:gd name="T56" fmla="*/ 1671 w 3382"/>
                <a:gd name="T57" fmla="*/ 297 h 972"/>
                <a:gd name="T58" fmla="*/ 1726 w 3382"/>
                <a:gd name="T59" fmla="*/ 261 h 972"/>
                <a:gd name="T60" fmla="*/ 1788 w 3382"/>
                <a:gd name="T61" fmla="*/ 234 h 972"/>
                <a:gd name="T62" fmla="*/ 1842 w 3382"/>
                <a:gd name="T63" fmla="*/ 214 h 972"/>
                <a:gd name="T64" fmla="*/ 1905 w 3382"/>
                <a:gd name="T65" fmla="*/ 205 h 972"/>
                <a:gd name="T66" fmla="*/ 1959 w 3382"/>
                <a:gd name="T67" fmla="*/ 205 h 972"/>
                <a:gd name="T68" fmla="*/ 2023 w 3382"/>
                <a:gd name="T69" fmla="*/ 214 h 972"/>
                <a:gd name="T70" fmla="*/ 2076 w 3382"/>
                <a:gd name="T71" fmla="*/ 229 h 972"/>
                <a:gd name="T72" fmla="*/ 2132 w 3382"/>
                <a:gd name="T73" fmla="*/ 246 h 972"/>
                <a:gd name="T74" fmla="*/ 2194 w 3382"/>
                <a:gd name="T75" fmla="*/ 270 h 972"/>
                <a:gd name="T76" fmla="*/ 2249 w 3382"/>
                <a:gd name="T77" fmla="*/ 291 h 972"/>
                <a:gd name="T78" fmla="*/ 2311 w 3382"/>
                <a:gd name="T79" fmla="*/ 312 h 972"/>
                <a:gd name="T80" fmla="*/ 2365 w 3382"/>
                <a:gd name="T81" fmla="*/ 330 h 972"/>
                <a:gd name="T82" fmla="*/ 2428 w 3382"/>
                <a:gd name="T83" fmla="*/ 338 h 972"/>
                <a:gd name="T84" fmla="*/ 2482 w 3382"/>
                <a:gd name="T85" fmla="*/ 347 h 972"/>
                <a:gd name="T86" fmla="*/ 2537 w 3382"/>
                <a:gd name="T87" fmla="*/ 347 h 972"/>
                <a:gd name="T88" fmla="*/ 2599 w 3382"/>
                <a:gd name="T89" fmla="*/ 344 h 972"/>
                <a:gd name="T90" fmla="*/ 2655 w 3382"/>
                <a:gd name="T91" fmla="*/ 335 h 972"/>
                <a:gd name="T92" fmla="*/ 2717 w 3382"/>
                <a:gd name="T93" fmla="*/ 324 h 972"/>
                <a:gd name="T94" fmla="*/ 2772 w 3382"/>
                <a:gd name="T95" fmla="*/ 312 h 972"/>
                <a:gd name="T96" fmla="*/ 2826 w 3382"/>
                <a:gd name="T97" fmla="*/ 300 h 972"/>
                <a:gd name="T98" fmla="*/ 2888 w 3382"/>
                <a:gd name="T99" fmla="*/ 288 h 972"/>
                <a:gd name="T100" fmla="*/ 2943 w 3382"/>
                <a:gd name="T101" fmla="*/ 279 h 972"/>
                <a:gd name="T102" fmla="*/ 3005 w 3382"/>
                <a:gd name="T103" fmla="*/ 273 h 972"/>
                <a:gd name="T104" fmla="*/ 3060 w 3382"/>
                <a:gd name="T105" fmla="*/ 267 h 972"/>
                <a:gd name="T106" fmla="*/ 3122 w 3382"/>
                <a:gd name="T107" fmla="*/ 267 h 972"/>
                <a:gd name="T108" fmla="*/ 3178 w 3382"/>
                <a:gd name="T109" fmla="*/ 270 h 972"/>
                <a:gd name="T110" fmla="*/ 3231 w 3382"/>
                <a:gd name="T111" fmla="*/ 273 h 972"/>
                <a:gd name="T112" fmla="*/ 3295 w 3382"/>
                <a:gd name="T113" fmla="*/ 279 h 972"/>
                <a:gd name="T114" fmla="*/ 3349 w 3382"/>
                <a:gd name="T115" fmla="*/ 285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82" h="972">
                  <a:moveTo>
                    <a:pt x="0" y="971"/>
                  </a:moveTo>
                  <a:lnTo>
                    <a:pt x="8" y="971"/>
                  </a:lnTo>
                  <a:lnTo>
                    <a:pt x="16" y="971"/>
                  </a:lnTo>
                  <a:lnTo>
                    <a:pt x="31" y="971"/>
                  </a:lnTo>
                  <a:lnTo>
                    <a:pt x="40" y="971"/>
                  </a:lnTo>
                  <a:lnTo>
                    <a:pt x="46" y="971"/>
                  </a:lnTo>
                  <a:lnTo>
                    <a:pt x="55" y="971"/>
                  </a:lnTo>
                  <a:lnTo>
                    <a:pt x="70" y="968"/>
                  </a:lnTo>
                  <a:lnTo>
                    <a:pt x="78" y="968"/>
                  </a:lnTo>
                  <a:lnTo>
                    <a:pt x="86" y="965"/>
                  </a:lnTo>
                  <a:lnTo>
                    <a:pt x="93" y="962"/>
                  </a:lnTo>
                  <a:lnTo>
                    <a:pt x="110" y="962"/>
                  </a:lnTo>
                  <a:lnTo>
                    <a:pt x="117" y="957"/>
                  </a:lnTo>
                  <a:lnTo>
                    <a:pt x="125" y="954"/>
                  </a:lnTo>
                  <a:lnTo>
                    <a:pt x="132" y="948"/>
                  </a:lnTo>
                  <a:lnTo>
                    <a:pt x="149" y="942"/>
                  </a:lnTo>
                  <a:lnTo>
                    <a:pt x="155" y="936"/>
                  </a:lnTo>
                  <a:lnTo>
                    <a:pt x="164" y="930"/>
                  </a:lnTo>
                  <a:lnTo>
                    <a:pt x="172" y="921"/>
                  </a:lnTo>
                  <a:lnTo>
                    <a:pt x="187" y="912"/>
                  </a:lnTo>
                  <a:lnTo>
                    <a:pt x="195" y="900"/>
                  </a:lnTo>
                  <a:lnTo>
                    <a:pt x="202" y="891"/>
                  </a:lnTo>
                  <a:lnTo>
                    <a:pt x="211" y="879"/>
                  </a:lnTo>
                  <a:lnTo>
                    <a:pt x="219" y="867"/>
                  </a:lnTo>
                  <a:lnTo>
                    <a:pt x="234" y="853"/>
                  </a:lnTo>
                  <a:lnTo>
                    <a:pt x="242" y="838"/>
                  </a:lnTo>
                  <a:lnTo>
                    <a:pt x="249" y="823"/>
                  </a:lnTo>
                  <a:lnTo>
                    <a:pt x="258" y="808"/>
                  </a:lnTo>
                  <a:lnTo>
                    <a:pt x="273" y="790"/>
                  </a:lnTo>
                  <a:lnTo>
                    <a:pt x="281" y="772"/>
                  </a:lnTo>
                  <a:lnTo>
                    <a:pt x="289" y="754"/>
                  </a:lnTo>
                  <a:lnTo>
                    <a:pt x="296" y="737"/>
                  </a:lnTo>
                  <a:lnTo>
                    <a:pt x="313" y="719"/>
                  </a:lnTo>
                  <a:lnTo>
                    <a:pt x="320" y="698"/>
                  </a:lnTo>
                  <a:lnTo>
                    <a:pt x="328" y="677"/>
                  </a:lnTo>
                  <a:lnTo>
                    <a:pt x="336" y="656"/>
                  </a:lnTo>
                  <a:lnTo>
                    <a:pt x="351" y="636"/>
                  </a:lnTo>
                  <a:lnTo>
                    <a:pt x="360" y="615"/>
                  </a:lnTo>
                  <a:lnTo>
                    <a:pt x="367" y="591"/>
                  </a:lnTo>
                  <a:lnTo>
                    <a:pt x="375" y="570"/>
                  </a:lnTo>
                  <a:lnTo>
                    <a:pt x="383" y="546"/>
                  </a:lnTo>
                  <a:lnTo>
                    <a:pt x="398" y="526"/>
                  </a:lnTo>
                  <a:lnTo>
                    <a:pt x="405" y="502"/>
                  </a:lnTo>
                  <a:lnTo>
                    <a:pt x="414" y="481"/>
                  </a:lnTo>
                  <a:lnTo>
                    <a:pt x="422" y="457"/>
                  </a:lnTo>
                  <a:lnTo>
                    <a:pt x="437" y="437"/>
                  </a:lnTo>
                  <a:lnTo>
                    <a:pt x="445" y="413"/>
                  </a:lnTo>
                  <a:lnTo>
                    <a:pt x="452" y="392"/>
                  </a:lnTo>
                  <a:lnTo>
                    <a:pt x="460" y="368"/>
                  </a:lnTo>
                  <a:lnTo>
                    <a:pt x="476" y="347"/>
                  </a:lnTo>
                  <a:lnTo>
                    <a:pt x="484" y="327"/>
                  </a:lnTo>
                  <a:lnTo>
                    <a:pt x="492" y="306"/>
                  </a:lnTo>
                  <a:lnTo>
                    <a:pt x="499" y="285"/>
                  </a:lnTo>
                  <a:lnTo>
                    <a:pt x="516" y="264"/>
                  </a:lnTo>
                  <a:lnTo>
                    <a:pt x="523" y="246"/>
                  </a:lnTo>
                  <a:lnTo>
                    <a:pt x="531" y="226"/>
                  </a:lnTo>
                  <a:lnTo>
                    <a:pt x="539" y="208"/>
                  </a:lnTo>
                  <a:lnTo>
                    <a:pt x="554" y="190"/>
                  </a:lnTo>
                  <a:lnTo>
                    <a:pt x="563" y="172"/>
                  </a:lnTo>
                  <a:lnTo>
                    <a:pt x="569" y="157"/>
                  </a:lnTo>
                  <a:lnTo>
                    <a:pt x="578" y="139"/>
                  </a:lnTo>
                  <a:lnTo>
                    <a:pt x="586" y="125"/>
                  </a:lnTo>
                  <a:lnTo>
                    <a:pt x="601" y="113"/>
                  </a:lnTo>
                  <a:lnTo>
                    <a:pt x="609" y="98"/>
                  </a:lnTo>
                  <a:lnTo>
                    <a:pt x="616" y="86"/>
                  </a:lnTo>
                  <a:lnTo>
                    <a:pt x="625" y="74"/>
                  </a:lnTo>
                  <a:lnTo>
                    <a:pt x="640" y="62"/>
                  </a:lnTo>
                  <a:lnTo>
                    <a:pt x="648" y="53"/>
                  </a:lnTo>
                  <a:lnTo>
                    <a:pt x="656" y="44"/>
                  </a:lnTo>
                  <a:lnTo>
                    <a:pt x="663" y="35"/>
                  </a:lnTo>
                  <a:lnTo>
                    <a:pt x="678" y="26"/>
                  </a:lnTo>
                  <a:lnTo>
                    <a:pt x="687" y="21"/>
                  </a:lnTo>
                  <a:lnTo>
                    <a:pt x="695" y="15"/>
                  </a:lnTo>
                  <a:lnTo>
                    <a:pt x="702" y="12"/>
                  </a:lnTo>
                  <a:lnTo>
                    <a:pt x="718" y="6"/>
                  </a:lnTo>
                  <a:lnTo>
                    <a:pt x="725" y="3"/>
                  </a:lnTo>
                  <a:lnTo>
                    <a:pt x="734" y="3"/>
                  </a:lnTo>
                  <a:lnTo>
                    <a:pt x="742" y="0"/>
                  </a:lnTo>
                  <a:lnTo>
                    <a:pt x="749" y="0"/>
                  </a:lnTo>
                  <a:lnTo>
                    <a:pt x="765" y="0"/>
                  </a:lnTo>
                  <a:lnTo>
                    <a:pt x="772" y="0"/>
                  </a:lnTo>
                  <a:lnTo>
                    <a:pt x="781" y="3"/>
                  </a:lnTo>
                  <a:lnTo>
                    <a:pt x="789" y="6"/>
                  </a:lnTo>
                  <a:lnTo>
                    <a:pt x="804" y="9"/>
                  </a:lnTo>
                  <a:lnTo>
                    <a:pt x="812" y="15"/>
                  </a:lnTo>
                  <a:lnTo>
                    <a:pt x="819" y="18"/>
                  </a:lnTo>
                  <a:lnTo>
                    <a:pt x="828" y="23"/>
                  </a:lnTo>
                  <a:lnTo>
                    <a:pt x="843" y="29"/>
                  </a:lnTo>
                  <a:lnTo>
                    <a:pt x="851" y="35"/>
                  </a:lnTo>
                  <a:lnTo>
                    <a:pt x="859" y="44"/>
                  </a:lnTo>
                  <a:lnTo>
                    <a:pt x="866" y="50"/>
                  </a:lnTo>
                  <a:lnTo>
                    <a:pt x="883" y="59"/>
                  </a:lnTo>
                  <a:lnTo>
                    <a:pt x="890" y="68"/>
                  </a:lnTo>
                  <a:lnTo>
                    <a:pt x="898" y="77"/>
                  </a:lnTo>
                  <a:lnTo>
                    <a:pt x="906" y="89"/>
                  </a:lnTo>
                  <a:lnTo>
                    <a:pt x="921" y="98"/>
                  </a:lnTo>
                  <a:lnTo>
                    <a:pt x="930" y="110"/>
                  </a:lnTo>
                  <a:lnTo>
                    <a:pt x="937" y="119"/>
                  </a:lnTo>
                  <a:lnTo>
                    <a:pt x="945" y="130"/>
                  </a:lnTo>
                  <a:lnTo>
                    <a:pt x="952" y="142"/>
                  </a:lnTo>
                  <a:lnTo>
                    <a:pt x="968" y="154"/>
                  </a:lnTo>
                  <a:lnTo>
                    <a:pt x="975" y="163"/>
                  </a:lnTo>
                  <a:lnTo>
                    <a:pt x="983" y="175"/>
                  </a:lnTo>
                  <a:lnTo>
                    <a:pt x="992" y="187"/>
                  </a:lnTo>
                  <a:lnTo>
                    <a:pt x="1007" y="199"/>
                  </a:lnTo>
                  <a:lnTo>
                    <a:pt x="1015" y="214"/>
                  </a:lnTo>
                  <a:lnTo>
                    <a:pt x="1022" y="226"/>
                  </a:lnTo>
                  <a:lnTo>
                    <a:pt x="1030" y="237"/>
                  </a:lnTo>
                  <a:lnTo>
                    <a:pt x="1046" y="249"/>
                  </a:lnTo>
                  <a:lnTo>
                    <a:pt x="1054" y="261"/>
                  </a:lnTo>
                  <a:lnTo>
                    <a:pt x="1062" y="273"/>
                  </a:lnTo>
                  <a:lnTo>
                    <a:pt x="1069" y="282"/>
                  </a:lnTo>
                  <a:lnTo>
                    <a:pt x="1086" y="294"/>
                  </a:lnTo>
                  <a:lnTo>
                    <a:pt x="1092" y="306"/>
                  </a:lnTo>
                  <a:lnTo>
                    <a:pt x="1101" y="318"/>
                  </a:lnTo>
                  <a:lnTo>
                    <a:pt x="1109" y="327"/>
                  </a:lnTo>
                  <a:lnTo>
                    <a:pt x="1124" y="338"/>
                  </a:lnTo>
                  <a:lnTo>
                    <a:pt x="1132" y="347"/>
                  </a:lnTo>
                  <a:lnTo>
                    <a:pt x="1139" y="356"/>
                  </a:lnTo>
                  <a:lnTo>
                    <a:pt x="1148" y="368"/>
                  </a:lnTo>
                  <a:lnTo>
                    <a:pt x="1156" y="377"/>
                  </a:lnTo>
                  <a:lnTo>
                    <a:pt x="1171" y="383"/>
                  </a:lnTo>
                  <a:lnTo>
                    <a:pt x="1179" y="392"/>
                  </a:lnTo>
                  <a:lnTo>
                    <a:pt x="1186" y="401"/>
                  </a:lnTo>
                  <a:lnTo>
                    <a:pt x="1195" y="407"/>
                  </a:lnTo>
                  <a:lnTo>
                    <a:pt x="1210" y="416"/>
                  </a:lnTo>
                  <a:lnTo>
                    <a:pt x="1218" y="422"/>
                  </a:lnTo>
                  <a:lnTo>
                    <a:pt x="1225" y="428"/>
                  </a:lnTo>
                  <a:lnTo>
                    <a:pt x="1233" y="434"/>
                  </a:lnTo>
                  <a:lnTo>
                    <a:pt x="1248" y="437"/>
                  </a:lnTo>
                  <a:lnTo>
                    <a:pt x="1257" y="442"/>
                  </a:lnTo>
                  <a:lnTo>
                    <a:pt x="1265" y="445"/>
                  </a:lnTo>
                  <a:lnTo>
                    <a:pt x="1272" y="448"/>
                  </a:lnTo>
                  <a:lnTo>
                    <a:pt x="1288" y="454"/>
                  </a:lnTo>
                  <a:lnTo>
                    <a:pt x="1295" y="454"/>
                  </a:lnTo>
                  <a:lnTo>
                    <a:pt x="1304" y="457"/>
                  </a:lnTo>
                  <a:lnTo>
                    <a:pt x="1312" y="460"/>
                  </a:lnTo>
                  <a:lnTo>
                    <a:pt x="1319" y="460"/>
                  </a:lnTo>
                  <a:lnTo>
                    <a:pt x="1335" y="460"/>
                  </a:lnTo>
                  <a:lnTo>
                    <a:pt x="1342" y="460"/>
                  </a:lnTo>
                  <a:lnTo>
                    <a:pt x="1351" y="460"/>
                  </a:lnTo>
                  <a:lnTo>
                    <a:pt x="1359" y="460"/>
                  </a:lnTo>
                  <a:lnTo>
                    <a:pt x="1374" y="460"/>
                  </a:lnTo>
                  <a:lnTo>
                    <a:pt x="1382" y="457"/>
                  </a:lnTo>
                  <a:lnTo>
                    <a:pt x="1389" y="457"/>
                  </a:lnTo>
                  <a:lnTo>
                    <a:pt x="1397" y="454"/>
                  </a:lnTo>
                  <a:lnTo>
                    <a:pt x="1413" y="451"/>
                  </a:lnTo>
                  <a:lnTo>
                    <a:pt x="1421" y="448"/>
                  </a:lnTo>
                  <a:lnTo>
                    <a:pt x="1429" y="445"/>
                  </a:lnTo>
                  <a:lnTo>
                    <a:pt x="1436" y="439"/>
                  </a:lnTo>
                  <a:lnTo>
                    <a:pt x="1453" y="437"/>
                  </a:lnTo>
                  <a:lnTo>
                    <a:pt x="1460" y="434"/>
                  </a:lnTo>
                  <a:lnTo>
                    <a:pt x="1468" y="428"/>
                  </a:lnTo>
                  <a:lnTo>
                    <a:pt x="1476" y="422"/>
                  </a:lnTo>
                  <a:lnTo>
                    <a:pt x="1491" y="419"/>
                  </a:lnTo>
                  <a:lnTo>
                    <a:pt x="1498" y="413"/>
                  </a:lnTo>
                  <a:lnTo>
                    <a:pt x="1506" y="407"/>
                  </a:lnTo>
                  <a:lnTo>
                    <a:pt x="1515" y="401"/>
                  </a:lnTo>
                  <a:lnTo>
                    <a:pt x="1522" y="395"/>
                  </a:lnTo>
                  <a:lnTo>
                    <a:pt x="1538" y="389"/>
                  </a:lnTo>
                  <a:lnTo>
                    <a:pt x="1545" y="383"/>
                  </a:lnTo>
                  <a:lnTo>
                    <a:pt x="1553" y="377"/>
                  </a:lnTo>
                  <a:lnTo>
                    <a:pt x="1562" y="368"/>
                  </a:lnTo>
                  <a:lnTo>
                    <a:pt x="1577" y="362"/>
                  </a:lnTo>
                  <a:lnTo>
                    <a:pt x="1585" y="356"/>
                  </a:lnTo>
                  <a:lnTo>
                    <a:pt x="1592" y="350"/>
                  </a:lnTo>
                  <a:lnTo>
                    <a:pt x="1600" y="341"/>
                  </a:lnTo>
                  <a:lnTo>
                    <a:pt x="1615" y="335"/>
                  </a:lnTo>
                  <a:lnTo>
                    <a:pt x="1624" y="330"/>
                  </a:lnTo>
                  <a:lnTo>
                    <a:pt x="1632" y="324"/>
                  </a:lnTo>
                  <a:lnTo>
                    <a:pt x="1639" y="315"/>
                  </a:lnTo>
                  <a:lnTo>
                    <a:pt x="1656" y="309"/>
                  </a:lnTo>
                  <a:lnTo>
                    <a:pt x="1662" y="303"/>
                  </a:lnTo>
                  <a:lnTo>
                    <a:pt x="1671" y="297"/>
                  </a:lnTo>
                  <a:lnTo>
                    <a:pt x="1679" y="291"/>
                  </a:lnTo>
                  <a:lnTo>
                    <a:pt x="1694" y="285"/>
                  </a:lnTo>
                  <a:lnTo>
                    <a:pt x="1702" y="279"/>
                  </a:lnTo>
                  <a:lnTo>
                    <a:pt x="1709" y="273"/>
                  </a:lnTo>
                  <a:lnTo>
                    <a:pt x="1718" y="267"/>
                  </a:lnTo>
                  <a:lnTo>
                    <a:pt x="1726" y="261"/>
                  </a:lnTo>
                  <a:lnTo>
                    <a:pt x="1741" y="255"/>
                  </a:lnTo>
                  <a:lnTo>
                    <a:pt x="1749" y="252"/>
                  </a:lnTo>
                  <a:lnTo>
                    <a:pt x="1756" y="246"/>
                  </a:lnTo>
                  <a:lnTo>
                    <a:pt x="1765" y="243"/>
                  </a:lnTo>
                  <a:lnTo>
                    <a:pt x="1780" y="237"/>
                  </a:lnTo>
                  <a:lnTo>
                    <a:pt x="1788" y="234"/>
                  </a:lnTo>
                  <a:lnTo>
                    <a:pt x="1795" y="229"/>
                  </a:lnTo>
                  <a:lnTo>
                    <a:pt x="1803" y="226"/>
                  </a:lnTo>
                  <a:lnTo>
                    <a:pt x="1818" y="223"/>
                  </a:lnTo>
                  <a:lnTo>
                    <a:pt x="1827" y="220"/>
                  </a:lnTo>
                  <a:lnTo>
                    <a:pt x="1835" y="217"/>
                  </a:lnTo>
                  <a:lnTo>
                    <a:pt x="1842" y="214"/>
                  </a:lnTo>
                  <a:lnTo>
                    <a:pt x="1858" y="211"/>
                  </a:lnTo>
                  <a:lnTo>
                    <a:pt x="1865" y="211"/>
                  </a:lnTo>
                  <a:lnTo>
                    <a:pt x="1874" y="208"/>
                  </a:lnTo>
                  <a:lnTo>
                    <a:pt x="1882" y="208"/>
                  </a:lnTo>
                  <a:lnTo>
                    <a:pt x="1889" y="205"/>
                  </a:lnTo>
                  <a:lnTo>
                    <a:pt x="1905" y="205"/>
                  </a:lnTo>
                  <a:lnTo>
                    <a:pt x="1912" y="205"/>
                  </a:lnTo>
                  <a:lnTo>
                    <a:pt x="1920" y="205"/>
                  </a:lnTo>
                  <a:lnTo>
                    <a:pt x="1929" y="205"/>
                  </a:lnTo>
                  <a:lnTo>
                    <a:pt x="1944" y="205"/>
                  </a:lnTo>
                  <a:lnTo>
                    <a:pt x="1952" y="205"/>
                  </a:lnTo>
                  <a:lnTo>
                    <a:pt x="1959" y="205"/>
                  </a:lnTo>
                  <a:lnTo>
                    <a:pt x="1967" y="205"/>
                  </a:lnTo>
                  <a:lnTo>
                    <a:pt x="1983" y="208"/>
                  </a:lnTo>
                  <a:lnTo>
                    <a:pt x="1991" y="208"/>
                  </a:lnTo>
                  <a:lnTo>
                    <a:pt x="1999" y="208"/>
                  </a:lnTo>
                  <a:lnTo>
                    <a:pt x="2006" y="211"/>
                  </a:lnTo>
                  <a:lnTo>
                    <a:pt x="2023" y="214"/>
                  </a:lnTo>
                  <a:lnTo>
                    <a:pt x="2029" y="214"/>
                  </a:lnTo>
                  <a:lnTo>
                    <a:pt x="2038" y="217"/>
                  </a:lnTo>
                  <a:lnTo>
                    <a:pt x="2045" y="220"/>
                  </a:lnTo>
                  <a:lnTo>
                    <a:pt x="2061" y="223"/>
                  </a:lnTo>
                  <a:lnTo>
                    <a:pt x="2068" y="226"/>
                  </a:lnTo>
                  <a:lnTo>
                    <a:pt x="2076" y="229"/>
                  </a:lnTo>
                  <a:lnTo>
                    <a:pt x="2085" y="231"/>
                  </a:lnTo>
                  <a:lnTo>
                    <a:pt x="2092" y="234"/>
                  </a:lnTo>
                  <a:lnTo>
                    <a:pt x="2108" y="237"/>
                  </a:lnTo>
                  <a:lnTo>
                    <a:pt x="2115" y="240"/>
                  </a:lnTo>
                  <a:lnTo>
                    <a:pt x="2123" y="243"/>
                  </a:lnTo>
                  <a:lnTo>
                    <a:pt x="2132" y="246"/>
                  </a:lnTo>
                  <a:lnTo>
                    <a:pt x="2147" y="252"/>
                  </a:lnTo>
                  <a:lnTo>
                    <a:pt x="2155" y="255"/>
                  </a:lnTo>
                  <a:lnTo>
                    <a:pt x="2162" y="258"/>
                  </a:lnTo>
                  <a:lnTo>
                    <a:pt x="2170" y="261"/>
                  </a:lnTo>
                  <a:lnTo>
                    <a:pt x="2185" y="267"/>
                  </a:lnTo>
                  <a:lnTo>
                    <a:pt x="2194" y="270"/>
                  </a:lnTo>
                  <a:lnTo>
                    <a:pt x="2202" y="273"/>
                  </a:lnTo>
                  <a:lnTo>
                    <a:pt x="2209" y="276"/>
                  </a:lnTo>
                  <a:lnTo>
                    <a:pt x="2225" y="282"/>
                  </a:lnTo>
                  <a:lnTo>
                    <a:pt x="2232" y="285"/>
                  </a:lnTo>
                  <a:lnTo>
                    <a:pt x="2241" y="288"/>
                  </a:lnTo>
                  <a:lnTo>
                    <a:pt x="2249" y="291"/>
                  </a:lnTo>
                  <a:lnTo>
                    <a:pt x="2256" y="294"/>
                  </a:lnTo>
                  <a:lnTo>
                    <a:pt x="2272" y="300"/>
                  </a:lnTo>
                  <a:lnTo>
                    <a:pt x="2279" y="303"/>
                  </a:lnTo>
                  <a:lnTo>
                    <a:pt x="2288" y="306"/>
                  </a:lnTo>
                  <a:lnTo>
                    <a:pt x="2296" y="309"/>
                  </a:lnTo>
                  <a:lnTo>
                    <a:pt x="2311" y="312"/>
                  </a:lnTo>
                  <a:lnTo>
                    <a:pt x="2318" y="315"/>
                  </a:lnTo>
                  <a:lnTo>
                    <a:pt x="2326" y="318"/>
                  </a:lnTo>
                  <a:lnTo>
                    <a:pt x="2334" y="321"/>
                  </a:lnTo>
                  <a:lnTo>
                    <a:pt x="2350" y="324"/>
                  </a:lnTo>
                  <a:lnTo>
                    <a:pt x="2358" y="327"/>
                  </a:lnTo>
                  <a:lnTo>
                    <a:pt x="2365" y="330"/>
                  </a:lnTo>
                  <a:lnTo>
                    <a:pt x="2373" y="330"/>
                  </a:lnTo>
                  <a:lnTo>
                    <a:pt x="2388" y="333"/>
                  </a:lnTo>
                  <a:lnTo>
                    <a:pt x="2397" y="335"/>
                  </a:lnTo>
                  <a:lnTo>
                    <a:pt x="2405" y="335"/>
                  </a:lnTo>
                  <a:lnTo>
                    <a:pt x="2412" y="338"/>
                  </a:lnTo>
                  <a:lnTo>
                    <a:pt x="2428" y="338"/>
                  </a:lnTo>
                  <a:lnTo>
                    <a:pt x="2435" y="341"/>
                  </a:lnTo>
                  <a:lnTo>
                    <a:pt x="2443" y="341"/>
                  </a:lnTo>
                  <a:lnTo>
                    <a:pt x="2452" y="344"/>
                  </a:lnTo>
                  <a:lnTo>
                    <a:pt x="2459" y="344"/>
                  </a:lnTo>
                  <a:lnTo>
                    <a:pt x="2475" y="344"/>
                  </a:lnTo>
                  <a:lnTo>
                    <a:pt x="2482" y="347"/>
                  </a:lnTo>
                  <a:lnTo>
                    <a:pt x="2490" y="347"/>
                  </a:lnTo>
                  <a:lnTo>
                    <a:pt x="2499" y="347"/>
                  </a:lnTo>
                  <a:lnTo>
                    <a:pt x="2514" y="347"/>
                  </a:lnTo>
                  <a:lnTo>
                    <a:pt x="2522" y="347"/>
                  </a:lnTo>
                  <a:lnTo>
                    <a:pt x="2529" y="347"/>
                  </a:lnTo>
                  <a:lnTo>
                    <a:pt x="2537" y="347"/>
                  </a:lnTo>
                  <a:lnTo>
                    <a:pt x="2553" y="347"/>
                  </a:lnTo>
                  <a:lnTo>
                    <a:pt x="2561" y="347"/>
                  </a:lnTo>
                  <a:lnTo>
                    <a:pt x="2569" y="344"/>
                  </a:lnTo>
                  <a:lnTo>
                    <a:pt x="2576" y="344"/>
                  </a:lnTo>
                  <a:lnTo>
                    <a:pt x="2591" y="344"/>
                  </a:lnTo>
                  <a:lnTo>
                    <a:pt x="2599" y="344"/>
                  </a:lnTo>
                  <a:lnTo>
                    <a:pt x="2608" y="341"/>
                  </a:lnTo>
                  <a:lnTo>
                    <a:pt x="2615" y="341"/>
                  </a:lnTo>
                  <a:lnTo>
                    <a:pt x="2631" y="338"/>
                  </a:lnTo>
                  <a:lnTo>
                    <a:pt x="2638" y="338"/>
                  </a:lnTo>
                  <a:lnTo>
                    <a:pt x="2646" y="335"/>
                  </a:lnTo>
                  <a:lnTo>
                    <a:pt x="2655" y="335"/>
                  </a:lnTo>
                  <a:lnTo>
                    <a:pt x="2662" y="333"/>
                  </a:lnTo>
                  <a:lnTo>
                    <a:pt x="2678" y="333"/>
                  </a:lnTo>
                  <a:lnTo>
                    <a:pt x="2685" y="330"/>
                  </a:lnTo>
                  <a:lnTo>
                    <a:pt x="2693" y="330"/>
                  </a:lnTo>
                  <a:lnTo>
                    <a:pt x="2702" y="327"/>
                  </a:lnTo>
                  <a:lnTo>
                    <a:pt x="2717" y="324"/>
                  </a:lnTo>
                  <a:lnTo>
                    <a:pt x="2725" y="324"/>
                  </a:lnTo>
                  <a:lnTo>
                    <a:pt x="2732" y="321"/>
                  </a:lnTo>
                  <a:lnTo>
                    <a:pt x="2740" y="318"/>
                  </a:lnTo>
                  <a:lnTo>
                    <a:pt x="2755" y="318"/>
                  </a:lnTo>
                  <a:lnTo>
                    <a:pt x="2764" y="315"/>
                  </a:lnTo>
                  <a:lnTo>
                    <a:pt x="2772" y="312"/>
                  </a:lnTo>
                  <a:lnTo>
                    <a:pt x="2779" y="312"/>
                  </a:lnTo>
                  <a:lnTo>
                    <a:pt x="2795" y="309"/>
                  </a:lnTo>
                  <a:lnTo>
                    <a:pt x="2802" y="306"/>
                  </a:lnTo>
                  <a:lnTo>
                    <a:pt x="2811" y="303"/>
                  </a:lnTo>
                  <a:lnTo>
                    <a:pt x="2819" y="303"/>
                  </a:lnTo>
                  <a:lnTo>
                    <a:pt x="2826" y="300"/>
                  </a:lnTo>
                  <a:lnTo>
                    <a:pt x="2842" y="297"/>
                  </a:lnTo>
                  <a:lnTo>
                    <a:pt x="2849" y="297"/>
                  </a:lnTo>
                  <a:lnTo>
                    <a:pt x="2857" y="294"/>
                  </a:lnTo>
                  <a:lnTo>
                    <a:pt x="2864" y="291"/>
                  </a:lnTo>
                  <a:lnTo>
                    <a:pt x="2881" y="291"/>
                  </a:lnTo>
                  <a:lnTo>
                    <a:pt x="2888" y="288"/>
                  </a:lnTo>
                  <a:lnTo>
                    <a:pt x="2896" y="288"/>
                  </a:lnTo>
                  <a:lnTo>
                    <a:pt x="2904" y="285"/>
                  </a:lnTo>
                  <a:lnTo>
                    <a:pt x="2920" y="285"/>
                  </a:lnTo>
                  <a:lnTo>
                    <a:pt x="2928" y="282"/>
                  </a:lnTo>
                  <a:lnTo>
                    <a:pt x="2935" y="282"/>
                  </a:lnTo>
                  <a:lnTo>
                    <a:pt x="2943" y="279"/>
                  </a:lnTo>
                  <a:lnTo>
                    <a:pt x="2958" y="279"/>
                  </a:lnTo>
                  <a:lnTo>
                    <a:pt x="2967" y="276"/>
                  </a:lnTo>
                  <a:lnTo>
                    <a:pt x="2975" y="276"/>
                  </a:lnTo>
                  <a:lnTo>
                    <a:pt x="2982" y="273"/>
                  </a:lnTo>
                  <a:lnTo>
                    <a:pt x="2998" y="273"/>
                  </a:lnTo>
                  <a:lnTo>
                    <a:pt x="3005" y="273"/>
                  </a:lnTo>
                  <a:lnTo>
                    <a:pt x="3013" y="270"/>
                  </a:lnTo>
                  <a:lnTo>
                    <a:pt x="3022" y="270"/>
                  </a:lnTo>
                  <a:lnTo>
                    <a:pt x="3029" y="270"/>
                  </a:lnTo>
                  <a:lnTo>
                    <a:pt x="3045" y="270"/>
                  </a:lnTo>
                  <a:lnTo>
                    <a:pt x="3052" y="267"/>
                  </a:lnTo>
                  <a:lnTo>
                    <a:pt x="3060" y="267"/>
                  </a:lnTo>
                  <a:lnTo>
                    <a:pt x="3069" y="267"/>
                  </a:lnTo>
                  <a:lnTo>
                    <a:pt x="3084" y="267"/>
                  </a:lnTo>
                  <a:lnTo>
                    <a:pt x="3092" y="267"/>
                  </a:lnTo>
                  <a:lnTo>
                    <a:pt x="3099" y="267"/>
                  </a:lnTo>
                  <a:lnTo>
                    <a:pt x="3107" y="267"/>
                  </a:lnTo>
                  <a:lnTo>
                    <a:pt x="3122" y="267"/>
                  </a:lnTo>
                  <a:lnTo>
                    <a:pt x="3131" y="267"/>
                  </a:lnTo>
                  <a:lnTo>
                    <a:pt x="3138" y="267"/>
                  </a:lnTo>
                  <a:lnTo>
                    <a:pt x="3146" y="267"/>
                  </a:lnTo>
                  <a:lnTo>
                    <a:pt x="3161" y="267"/>
                  </a:lnTo>
                  <a:lnTo>
                    <a:pt x="3169" y="267"/>
                  </a:lnTo>
                  <a:lnTo>
                    <a:pt x="3178" y="270"/>
                  </a:lnTo>
                  <a:lnTo>
                    <a:pt x="3185" y="270"/>
                  </a:lnTo>
                  <a:lnTo>
                    <a:pt x="3193" y="270"/>
                  </a:lnTo>
                  <a:lnTo>
                    <a:pt x="3208" y="270"/>
                  </a:lnTo>
                  <a:lnTo>
                    <a:pt x="3216" y="270"/>
                  </a:lnTo>
                  <a:lnTo>
                    <a:pt x="3225" y="273"/>
                  </a:lnTo>
                  <a:lnTo>
                    <a:pt x="3231" y="273"/>
                  </a:lnTo>
                  <a:lnTo>
                    <a:pt x="3248" y="273"/>
                  </a:lnTo>
                  <a:lnTo>
                    <a:pt x="3255" y="276"/>
                  </a:lnTo>
                  <a:lnTo>
                    <a:pt x="3263" y="276"/>
                  </a:lnTo>
                  <a:lnTo>
                    <a:pt x="3271" y="276"/>
                  </a:lnTo>
                  <a:lnTo>
                    <a:pt x="3287" y="279"/>
                  </a:lnTo>
                  <a:lnTo>
                    <a:pt x="3295" y="279"/>
                  </a:lnTo>
                  <a:lnTo>
                    <a:pt x="3302" y="279"/>
                  </a:lnTo>
                  <a:lnTo>
                    <a:pt x="3310" y="282"/>
                  </a:lnTo>
                  <a:lnTo>
                    <a:pt x="3325" y="282"/>
                  </a:lnTo>
                  <a:lnTo>
                    <a:pt x="3334" y="282"/>
                  </a:lnTo>
                  <a:lnTo>
                    <a:pt x="3342" y="285"/>
                  </a:lnTo>
                  <a:lnTo>
                    <a:pt x="3349" y="285"/>
                  </a:lnTo>
                  <a:lnTo>
                    <a:pt x="3365" y="288"/>
                  </a:lnTo>
                  <a:lnTo>
                    <a:pt x="3372" y="288"/>
                  </a:lnTo>
                  <a:lnTo>
                    <a:pt x="3381" y="288"/>
                  </a:lnTo>
                </a:path>
              </a:pathLst>
            </a:custGeom>
            <a:noFill/>
            <a:ln w="28575" cap="rnd" cmpd="sng">
              <a:solidFill>
                <a:srgbClr val="0066CC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49192" name="Rectangle 40">
              <a:extLst>
                <a:ext uri="{FF2B5EF4-FFF2-40B4-BE49-F238E27FC236}">
                  <a16:creationId xmlns:a16="http://schemas.microsoft.com/office/drawing/2014/main" id="{6DD1E507-82A5-EF43-B2B7-4A71A9560E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1373"/>
              <a:ext cx="310" cy="1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200"/>
                <a:t> 0.9</a:t>
              </a:r>
            </a:p>
          </p:txBody>
        </p:sp>
        <p:sp>
          <p:nvSpPr>
            <p:cNvPr id="49193" name="Line 41">
              <a:extLst>
                <a:ext uri="{FF2B5EF4-FFF2-40B4-BE49-F238E27FC236}">
                  <a16:creationId xmlns:a16="http://schemas.microsoft.com/office/drawing/2014/main" id="{B999AA18-F6C0-E840-B7EF-7D12B4F6DF0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47" y="1065"/>
              <a:ext cx="0" cy="9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94" name="Line 42">
              <a:extLst>
                <a:ext uri="{FF2B5EF4-FFF2-40B4-BE49-F238E27FC236}">
                  <a16:creationId xmlns:a16="http://schemas.microsoft.com/office/drawing/2014/main" id="{642E04D1-CF98-2044-AB81-1839F4D1C8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96" y="1139"/>
              <a:ext cx="116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95" name="Rectangle 43">
              <a:extLst>
                <a:ext uri="{FF2B5EF4-FFF2-40B4-BE49-F238E27FC236}">
                  <a16:creationId xmlns:a16="http://schemas.microsoft.com/office/drawing/2014/main" id="{9A908D10-87B2-994A-902D-7F3E24364A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" y="950"/>
              <a:ext cx="20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/>
                <a:t>T</a:t>
              </a:r>
            </a:p>
          </p:txBody>
        </p:sp>
        <p:sp>
          <p:nvSpPr>
            <p:cNvPr id="49196" name="Line 44">
              <a:extLst>
                <a:ext uri="{FF2B5EF4-FFF2-40B4-BE49-F238E27FC236}">
                  <a16:creationId xmlns:a16="http://schemas.microsoft.com/office/drawing/2014/main" id="{C8A97565-8DED-E444-B238-8F420DDEC0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5" y="1087"/>
              <a:ext cx="0" cy="9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97" name="Line 45">
              <a:extLst>
                <a:ext uri="{FF2B5EF4-FFF2-40B4-BE49-F238E27FC236}">
                  <a16:creationId xmlns:a16="http://schemas.microsoft.com/office/drawing/2014/main" id="{DC5A4CEF-185F-2E4F-BFA8-D88A62D5E4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6" y="1314"/>
              <a:ext cx="116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lg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98" name="Line 46">
              <a:extLst>
                <a:ext uri="{FF2B5EF4-FFF2-40B4-BE49-F238E27FC236}">
                  <a16:creationId xmlns:a16="http://schemas.microsoft.com/office/drawing/2014/main" id="{136FEB37-332F-344F-A22F-E5E9FD9E260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6" y="1434"/>
              <a:ext cx="116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lg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199" name="Rectangle 47">
              <a:extLst>
                <a:ext uri="{FF2B5EF4-FFF2-40B4-BE49-F238E27FC236}">
                  <a16:creationId xmlns:a16="http://schemas.microsoft.com/office/drawing/2014/main" id="{E71B05F4-FEB6-C844-9B07-D08A7C5785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2" y="1127"/>
              <a:ext cx="444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600"/>
                <a:t>+5%</a:t>
              </a:r>
            </a:p>
          </p:txBody>
        </p:sp>
        <p:sp>
          <p:nvSpPr>
            <p:cNvPr id="49200" name="Rectangle 48">
              <a:extLst>
                <a:ext uri="{FF2B5EF4-FFF2-40B4-BE49-F238E27FC236}">
                  <a16:creationId xmlns:a16="http://schemas.microsoft.com/office/drawing/2014/main" id="{F0E5A925-502C-4248-A739-F0409E6EE4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0" y="1455"/>
              <a:ext cx="397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600"/>
                <a:t>-5%</a:t>
              </a:r>
            </a:p>
          </p:txBody>
        </p:sp>
        <p:sp>
          <p:nvSpPr>
            <p:cNvPr id="49201" name="Line 49">
              <a:extLst>
                <a:ext uri="{FF2B5EF4-FFF2-40B4-BE49-F238E27FC236}">
                  <a16:creationId xmlns:a16="http://schemas.microsoft.com/office/drawing/2014/main" id="{326F6B0F-775B-664C-BCC9-5C7C53B1D3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2" y="2234"/>
              <a:ext cx="22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02" name="Rectangle 50">
              <a:extLst>
                <a:ext uri="{FF2B5EF4-FFF2-40B4-BE49-F238E27FC236}">
                  <a16:creationId xmlns:a16="http://schemas.microsoft.com/office/drawing/2014/main" id="{3FE8F42D-B247-2B46-B6E5-6772CE58A9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" y="2240"/>
              <a:ext cx="27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u="none"/>
                <a:t>t</a:t>
              </a:r>
              <a:r>
                <a:rPr lang="it-IT" altLang="it-IT" u="none" baseline="-25000"/>
                <a:t>r1</a:t>
              </a:r>
            </a:p>
          </p:txBody>
        </p:sp>
        <p:sp>
          <p:nvSpPr>
            <p:cNvPr id="49203" name="Line 51">
              <a:extLst>
                <a:ext uri="{FF2B5EF4-FFF2-40B4-BE49-F238E27FC236}">
                  <a16:creationId xmlns:a16="http://schemas.microsoft.com/office/drawing/2014/main" id="{B9749149-29C5-D04A-8D52-2E19F3CB78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1101"/>
              <a:ext cx="0" cy="26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04" name="Rectangle 52">
              <a:extLst>
                <a:ext uri="{FF2B5EF4-FFF2-40B4-BE49-F238E27FC236}">
                  <a16:creationId xmlns:a16="http://schemas.microsoft.com/office/drawing/2014/main" id="{4D19F78E-7235-9F4D-966B-4E3321A3F8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0" y="1129"/>
              <a:ext cx="2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/>
                <a:t>S</a:t>
              </a:r>
            </a:p>
          </p:txBody>
        </p:sp>
      </p:grpSp>
      <p:sp>
        <p:nvSpPr>
          <p:cNvPr id="49205" name="Text Box 53">
            <a:extLst>
              <a:ext uri="{FF2B5EF4-FFF2-40B4-BE49-F238E27FC236}">
                <a16:creationId xmlns:a16="http://schemas.microsoft.com/office/drawing/2014/main" id="{7CA5D9B3-2709-A540-B1A4-3FA26E4D0C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1" y="838201"/>
            <a:ext cx="195919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sz="2400" b="1">
                <a:solidFill>
                  <a:srgbClr val="0066CC"/>
                </a:solidFill>
              </a:rPr>
              <a:t>Nel tempo</a:t>
            </a:r>
          </a:p>
        </p:txBody>
      </p:sp>
      <p:sp>
        <p:nvSpPr>
          <p:cNvPr id="49206" name="Rectangle 54">
            <a:extLst>
              <a:ext uri="{FF2B5EF4-FFF2-40B4-BE49-F238E27FC236}">
                <a16:creationId xmlns:a16="http://schemas.microsoft.com/office/drawing/2014/main" id="{1F88CAB8-6244-284F-B01B-FD17EB8DE7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8599" y="1389739"/>
            <a:ext cx="3684837" cy="2492799"/>
          </a:xfrm>
          <a:prstGeom prst="rect">
            <a:avLst/>
          </a:prstGeom>
          <a:noFill/>
          <a:ln w="9525">
            <a:solidFill>
              <a:srgbClr val="FF003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it-IT" altLang="it-IT" sz="2400" dirty="0"/>
              <a:t>t</a:t>
            </a:r>
            <a:r>
              <a:rPr lang="it-IT" altLang="it-IT" sz="2400" baseline="-25000" dirty="0"/>
              <a:t>r1</a:t>
            </a:r>
            <a:r>
              <a:rPr lang="it-IT" altLang="it-IT" sz="2400" dirty="0"/>
              <a:t>: </a:t>
            </a:r>
            <a:r>
              <a:rPr lang="it-IT" altLang="it-IT" u="none" dirty="0"/>
              <a:t>tempo di salita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it-IT" altLang="it-IT" sz="2400" dirty="0"/>
              <a:t>t</a:t>
            </a:r>
            <a:r>
              <a:rPr lang="it-IT" altLang="it-IT" sz="2400" baseline="-25000" dirty="0"/>
              <a:t>e</a:t>
            </a:r>
            <a:r>
              <a:rPr lang="it-IT" altLang="it-IT" sz="2400" dirty="0"/>
              <a:t>:  </a:t>
            </a:r>
            <a:r>
              <a:rPr lang="it-IT" altLang="it-IT" u="none" dirty="0"/>
              <a:t>tempo all’</a:t>
            </a:r>
            <a:r>
              <a:rPr lang="it-IT" altLang="it-IT" u="none" dirty="0" err="1"/>
              <a:t>emivalore</a:t>
            </a:r>
            <a:endParaRPr lang="it-IT" altLang="it-IT" u="none" dirty="0"/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it-IT" altLang="it-IT" sz="2400" dirty="0" err="1"/>
              <a:t>S</a:t>
            </a:r>
            <a:r>
              <a:rPr lang="it-IT" altLang="it-IT" sz="2400" dirty="0"/>
              <a:t>:  </a:t>
            </a:r>
            <a:r>
              <a:rPr lang="it-IT" altLang="it-IT" u="none" dirty="0" err="1"/>
              <a:t>sovraelongazione</a:t>
            </a:r>
            <a:endParaRPr lang="it-IT" altLang="it-IT" u="none" dirty="0"/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it-IT" altLang="it-IT" sz="2400" dirty="0" err="1"/>
              <a:t>t</a:t>
            </a:r>
            <a:r>
              <a:rPr lang="it-IT" altLang="it-IT" sz="2400" baseline="-25000" dirty="0" err="1"/>
              <a:t>s</a:t>
            </a:r>
            <a:r>
              <a:rPr lang="it-IT" altLang="it-IT" sz="2400" dirty="0"/>
              <a:t>:  </a:t>
            </a:r>
            <a:r>
              <a:rPr lang="it-IT" altLang="it-IT" u="none" dirty="0"/>
              <a:t>tempo al picco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it-IT" altLang="it-IT" sz="2400" dirty="0"/>
              <a:t>t</a:t>
            </a:r>
            <a:r>
              <a:rPr lang="it-IT" altLang="it-IT" sz="2400" baseline="-25000" dirty="0"/>
              <a:t>a5</a:t>
            </a:r>
            <a:r>
              <a:rPr lang="it-IT" altLang="it-IT" sz="2400" dirty="0"/>
              <a:t>: </a:t>
            </a:r>
            <a:r>
              <a:rPr lang="it-IT" altLang="it-IT" u="none" dirty="0"/>
              <a:t>tempo di assestamento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it-IT" altLang="it-IT" sz="2400" dirty="0"/>
              <a:t>T:   </a:t>
            </a:r>
            <a:r>
              <a:rPr lang="it-IT" altLang="it-IT" u="none" dirty="0"/>
              <a:t>pseudo periodo</a:t>
            </a:r>
          </a:p>
        </p:txBody>
      </p:sp>
      <p:sp>
        <p:nvSpPr>
          <p:cNvPr id="49208" name="Text Box 56">
            <a:extLst>
              <a:ext uri="{FF2B5EF4-FFF2-40B4-BE49-F238E27FC236}">
                <a16:creationId xmlns:a16="http://schemas.microsoft.com/office/drawing/2014/main" id="{5540BF93-ACA6-8E45-A23F-BAAFF3A029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3886201"/>
            <a:ext cx="241444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sz="2400" b="1">
                <a:solidFill>
                  <a:srgbClr val="0066CC"/>
                </a:solidFill>
              </a:rPr>
              <a:t>In frequenza</a:t>
            </a:r>
          </a:p>
        </p:txBody>
      </p:sp>
      <p:grpSp>
        <p:nvGrpSpPr>
          <p:cNvPr id="49210" name="Group 58">
            <a:extLst>
              <a:ext uri="{FF2B5EF4-FFF2-40B4-BE49-F238E27FC236}">
                <a16:creationId xmlns:a16="http://schemas.microsoft.com/office/drawing/2014/main" id="{EB92EF8B-23F1-5844-8123-6F7B61CA1552}"/>
              </a:ext>
            </a:extLst>
          </p:cNvPr>
          <p:cNvGrpSpPr>
            <a:grpSpLocks/>
          </p:cNvGrpSpPr>
          <p:nvPr/>
        </p:nvGrpSpPr>
        <p:grpSpPr bwMode="auto">
          <a:xfrm>
            <a:off x="1029611" y="4429851"/>
            <a:ext cx="5229245" cy="2133055"/>
            <a:chOff x="240" y="2628"/>
            <a:chExt cx="2443" cy="1472"/>
          </a:xfrm>
        </p:grpSpPr>
        <p:graphicFrame>
          <p:nvGraphicFramePr>
            <p:cNvPr id="49211" name="Object 59">
              <a:extLst>
                <a:ext uri="{FF2B5EF4-FFF2-40B4-BE49-F238E27FC236}">
                  <a16:creationId xmlns:a16="http://schemas.microsoft.com/office/drawing/2014/main" id="{545F4107-B5B7-A54A-9981-98BB511DD885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85" y="2904"/>
            <a:ext cx="2049" cy="9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4278" name="Immagine bitmap" r:id="rId3" imgW="4572000" imgH="2032000" progId="Paint.Picture">
                    <p:embed/>
                  </p:oleObj>
                </mc:Choice>
                <mc:Fallback>
                  <p:oleObj name="Immagine bitmap" r:id="rId3" imgW="4572000" imgH="2032000" progId="Paint.Picture">
                    <p:embed/>
                    <p:pic>
                      <p:nvPicPr>
                        <p:cNvPr id="49211" name="Object 59">
                          <a:extLst>
                            <a:ext uri="{FF2B5EF4-FFF2-40B4-BE49-F238E27FC236}">
                              <a16:creationId xmlns:a16="http://schemas.microsoft.com/office/drawing/2014/main" id="{545F4107-B5B7-A54A-9981-98BB511DD885}"/>
                            </a:ext>
                          </a:extLst>
                        </p:cNvPr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5" y="2904"/>
                          <a:ext cx="2049" cy="9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9212" name="Line 60">
              <a:extLst>
                <a:ext uri="{FF2B5EF4-FFF2-40B4-BE49-F238E27FC236}">
                  <a16:creationId xmlns:a16="http://schemas.microsoft.com/office/drawing/2014/main" id="{4C7FCC18-B82B-AB4B-946C-DEB81BAE1A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7" y="2628"/>
              <a:ext cx="0" cy="12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13" name="Line 61">
              <a:extLst>
                <a:ext uri="{FF2B5EF4-FFF2-40B4-BE49-F238E27FC236}">
                  <a16:creationId xmlns:a16="http://schemas.microsoft.com/office/drawing/2014/main" id="{527D103B-8FAD-B043-8182-4CC1DDAC911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0" y="3768"/>
              <a:ext cx="236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14" name="Line 62">
              <a:extLst>
                <a:ext uri="{FF2B5EF4-FFF2-40B4-BE49-F238E27FC236}">
                  <a16:creationId xmlns:a16="http://schemas.microsoft.com/office/drawing/2014/main" id="{B010CF6F-9A35-0B4A-B117-3CA8CE2331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7" y="3276"/>
              <a:ext cx="217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lg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15" name="Rectangle 63">
              <a:extLst>
                <a:ext uri="{FF2B5EF4-FFF2-40B4-BE49-F238E27FC236}">
                  <a16:creationId xmlns:a16="http://schemas.microsoft.com/office/drawing/2014/main" id="{CAE56BFC-C72D-054E-8694-14D0E527B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" y="2664"/>
              <a:ext cx="366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>
                  <a:latin typeface="Symbol" pitchFamily="2" charset="2"/>
                </a:rPr>
                <a:t>½</a:t>
              </a:r>
              <a:r>
                <a:rPr lang="it-IT" altLang="it-IT" sz="1400"/>
                <a:t>W</a:t>
              </a:r>
              <a:r>
                <a:rPr lang="it-IT" altLang="it-IT" sz="1400">
                  <a:latin typeface="Symbol" pitchFamily="2" charset="2"/>
                </a:rPr>
                <a:t>½</a:t>
              </a:r>
              <a:r>
                <a:rPr lang="it-IT" altLang="it-IT" u="none" baseline="-25000"/>
                <a:t>dB</a:t>
              </a:r>
            </a:p>
          </p:txBody>
        </p:sp>
        <p:sp>
          <p:nvSpPr>
            <p:cNvPr id="49216" name="Line 64">
              <a:extLst>
                <a:ext uri="{FF2B5EF4-FFF2-40B4-BE49-F238E27FC236}">
                  <a16:creationId xmlns:a16="http://schemas.microsoft.com/office/drawing/2014/main" id="{E4C18256-F231-6449-9488-D021F658E3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0" y="2892"/>
              <a:ext cx="101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lg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17" name="Line 65">
              <a:extLst>
                <a:ext uri="{FF2B5EF4-FFF2-40B4-BE49-F238E27FC236}">
                  <a16:creationId xmlns:a16="http://schemas.microsoft.com/office/drawing/2014/main" id="{4E9E493B-42FB-8346-B7FF-0CF95BD709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6" y="2892"/>
              <a:ext cx="0" cy="3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18" name="Rectangle 66">
              <a:extLst>
                <a:ext uri="{FF2B5EF4-FFF2-40B4-BE49-F238E27FC236}">
                  <a16:creationId xmlns:a16="http://schemas.microsoft.com/office/drawing/2014/main" id="{5FB04C38-F9E2-B646-A6EF-67C4549E05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" y="2967"/>
              <a:ext cx="188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/>
                <a:t>M</a:t>
              </a:r>
              <a:r>
                <a:rPr lang="it-IT" altLang="it-IT" u="none" baseline="-25000"/>
                <a:t>r</a:t>
              </a:r>
            </a:p>
          </p:txBody>
        </p:sp>
        <p:sp>
          <p:nvSpPr>
            <p:cNvPr id="49219" name="Line 67">
              <a:extLst>
                <a:ext uri="{FF2B5EF4-FFF2-40B4-BE49-F238E27FC236}">
                  <a16:creationId xmlns:a16="http://schemas.microsoft.com/office/drawing/2014/main" id="{BA3A04EC-D2C0-8F41-8049-9F2D7F1EFB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17" y="3036"/>
              <a:ext cx="236" cy="1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20" name="Line 68">
              <a:extLst>
                <a:ext uri="{FF2B5EF4-FFF2-40B4-BE49-F238E27FC236}">
                  <a16:creationId xmlns:a16="http://schemas.microsoft.com/office/drawing/2014/main" id="{057BEB9F-5E9C-264E-AE38-5DCDC1E89C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41" y="2892"/>
              <a:ext cx="0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21" name="Rectangle 69">
              <a:extLst>
                <a:ext uri="{FF2B5EF4-FFF2-40B4-BE49-F238E27FC236}">
                  <a16:creationId xmlns:a16="http://schemas.microsoft.com/office/drawing/2014/main" id="{9120D266-9ACB-9C4C-AF58-03F5C2CECB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6" y="2870"/>
              <a:ext cx="178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/>
                <a:t>-3</a:t>
              </a:r>
            </a:p>
          </p:txBody>
        </p:sp>
        <p:sp>
          <p:nvSpPr>
            <p:cNvPr id="49222" name="Line 70">
              <a:extLst>
                <a:ext uri="{FF2B5EF4-FFF2-40B4-BE49-F238E27FC236}">
                  <a16:creationId xmlns:a16="http://schemas.microsoft.com/office/drawing/2014/main" id="{84926543-7128-6741-84B3-B194E6CA71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29" y="3048"/>
              <a:ext cx="0" cy="72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23" name="Line 71">
              <a:extLst>
                <a:ext uri="{FF2B5EF4-FFF2-40B4-BE49-F238E27FC236}">
                  <a16:creationId xmlns:a16="http://schemas.microsoft.com/office/drawing/2014/main" id="{5944022B-3CBE-5041-B5DC-29530D3EA4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82" y="2904"/>
              <a:ext cx="0" cy="86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24" name="Line 72">
              <a:extLst>
                <a:ext uri="{FF2B5EF4-FFF2-40B4-BE49-F238E27FC236}">
                  <a16:creationId xmlns:a16="http://schemas.microsoft.com/office/drawing/2014/main" id="{1A2020DB-0A8B-F948-842F-F1693178524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2" y="3432"/>
              <a:ext cx="41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25" name="Line 73">
              <a:extLst>
                <a:ext uri="{FF2B5EF4-FFF2-40B4-BE49-F238E27FC236}">
                  <a16:creationId xmlns:a16="http://schemas.microsoft.com/office/drawing/2014/main" id="{8262BB36-18A6-E646-AB43-023BA2819E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88" y="3576"/>
              <a:ext cx="41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26" name="Line 74">
              <a:extLst>
                <a:ext uri="{FF2B5EF4-FFF2-40B4-BE49-F238E27FC236}">
                  <a16:creationId xmlns:a16="http://schemas.microsoft.com/office/drawing/2014/main" id="{C75B8FCC-4E17-FE45-9DA5-00DE90C37F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67" y="3276"/>
              <a:ext cx="0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27" name="Line 75">
              <a:extLst>
                <a:ext uri="{FF2B5EF4-FFF2-40B4-BE49-F238E27FC236}">
                  <a16:creationId xmlns:a16="http://schemas.microsoft.com/office/drawing/2014/main" id="{B6EA2E76-F882-034F-ABEC-9E62BFFEE7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91" y="3276"/>
              <a:ext cx="0" cy="31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28" name="Rectangle 76">
              <a:extLst>
                <a:ext uri="{FF2B5EF4-FFF2-40B4-BE49-F238E27FC236}">
                  <a16:creationId xmlns:a16="http://schemas.microsoft.com/office/drawing/2014/main" id="{12ECE2BF-5573-3243-94B3-A1E7967944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05" y="3348"/>
              <a:ext cx="178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/>
                <a:t>-6</a:t>
              </a:r>
            </a:p>
          </p:txBody>
        </p:sp>
        <p:sp>
          <p:nvSpPr>
            <p:cNvPr id="49229" name="Rectangle 77">
              <a:extLst>
                <a:ext uri="{FF2B5EF4-FFF2-40B4-BE49-F238E27FC236}">
                  <a16:creationId xmlns:a16="http://schemas.microsoft.com/office/drawing/2014/main" id="{E7A91BEC-0126-A341-9854-0C2FE176D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2" y="3275"/>
              <a:ext cx="178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/>
                <a:t>-3</a:t>
              </a:r>
            </a:p>
          </p:txBody>
        </p:sp>
        <p:sp>
          <p:nvSpPr>
            <p:cNvPr id="49230" name="Line 78">
              <a:extLst>
                <a:ext uri="{FF2B5EF4-FFF2-40B4-BE49-F238E27FC236}">
                  <a16:creationId xmlns:a16="http://schemas.microsoft.com/office/drawing/2014/main" id="{DB50C39F-9BA2-4E42-B6F3-64E8750390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53" y="3432"/>
              <a:ext cx="0" cy="3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31" name="Line 79">
              <a:extLst>
                <a:ext uri="{FF2B5EF4-FFF2-40B4-BE49-F238E27FC236}">
                  <a16:creationId xmlns:a16="http://schemas.microsoft.com/office/drawing/2014/main" id="{E86BC255-E128-E04B-87BB-E81588A516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77" y="3588"/>
              <a:ext cx="0" cy="3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232" name="Rectangle 80">
              <a:extLst>
                <a:ext uri="{FF2B5EF4-FFF2-40B4-BE49-F238E27FC236}">
                  <a16:creationId xmlns:a16="http://schemas.microsoft.com/office/drawing/2014/main" id="{B5A7F21A-0583-A94A-B4E7-6FE3D01FC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5" y="3725"/>
              <a:ext cx="192" cy="2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u="none">
                  <a:latin typeface="Symbol" pitchFamily="2" charset="2"/>
                </a:rPr>
                <a:t>w</a:t>
              </a:r>
              <a:r>
                <a:rPr lang="it-IT" altLang="it-IT" u="none" baseline="-25000"/>
                <a:t>r</a:t>
              </a:r>
            </a:p>
          </p:txBody>
        </p:sp>
        <p:sp>
          <p:nvSpPr>
            <p:cNvPr id="49233" name="Rectangle 81">
              <a:extLst>
                <a:ext uri="{FF2B5EF4-FFF2-40B4-BE49-F238E27FC236}">
                  <a16:creationId xmlns:a16="http://schemas.microsoft.com/office/drawing/2014/main" id="{D4CA76BD-8297-3048-89ED-FA0148A4A8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2" y="3725"/>
              <a:ext cx="190" cy="2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u="none">
                  <a:latin typeface="Symbol" pitchFamily="2" charset="2"/>
                </a:rPr>
                <a:t>w</a:t>
              </a:r>
              <a:r>
                <a:rPr lang="it-IT" altLang="it-IT" u="none"/>
                <a:t>’</a:t>
              </a:r>
            </a:p>
          </p:txBody>
        </p:sp>
        <p:sp>
          <p:nvSpPr>
            <p:cNvPr id="49234" name="Rectangle 82">
              <a:extLst>
                <a:ext uri="{FF2B5EF4-FFF2-40B4-BE49-F238E27FC236}">
                  <a16:creationId xmlns:a16="http://schemas.microsoft.com/office/drawing/2014/main" id="{F4D835F4-D2F2-FA45-A764-1D1C4D5BC9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5" y="3725"/>
              <a:ext cx="207" cy="2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u="none">
                  <a:latin typeface="Symbol" pitchFamily="2" charset="2"/>
                </a:rPr>
                <a:t>w</a:t>
              </a:r>
              <a:r>
                <a:rPr lang="it-IT" altLang="it-IT" u="none" baseline="-25000"/>
                <a:t>3</a:t>
              </a:r>
            </a:p>
          </p:txBody>
        </p:sp>
        <p:sp>
          <p:nvSpPr>
            <p:cNvPr id="49235" name="Rectangle 83">
              <a:extLst>
                <a:ext uri="{FF2B5EF4-FFF2-40B4-BE49-F238E27FC236}">
                  <a16:creationId xmlns:a16="http://schemas.microsoft.com/office/drawing/2014/main" id="{E829833F-876C-1240-9D02-F366576323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6" y="3845"/>
              <a:ext cx="207" cy="2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u="none">
                  <a:latin typeface="Symbol" pitchFamily="2" charset="2"/>
                </a:rPr>
                <a:t>w</a:t>
              </a:r>
              <a:r>
                <a:rPr lang="it-IT" altLang="it-IT" u="none" baseline="-25000"/>
                <a:t>6</a:t>
              </a:r>
            </a:p>
          </p:txBody>
        </p:sp>
      </p:grpSp>
      <p:sp>
        <p:nvSpPr>
          <p:cNvPr id="49236" name="Text Box 84">
            <a:extLst>
              <a:ext uri="{FF2B5EF4-FFF2-40B4-BE49-F238E27FC236}">
                <a16:creationId xmlns:a16="http://schemas.microsoft.com/office/drawing/2014/main" id="{DCCDD268-71BF-BD4A-B7A0-C7E95FAA2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8598" y="4415514"/>
            <a:ext cx="3684838" cy="1956626"/>
          </a:xfrm>
          <a:prstGeom prst="rect">
            <a:avLst/>
          </a:prstGeom>
          <a:noFill/>
          <a:ln w="12700">
            <a:solidFill>
              <a:srgbClr val="FF0033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it-IT" altLang="it-IT" sz="2400" dirty="0" err="1">
                <a:latin typeface="Symbol" pitchFamily="2" charset="2"/>
              </a:rPr>
              <a:t>w</a:t>
            </a:r>
            <a:r>
              <a:rPr lang="it-IT" altLang="it-IT" sz="2400" baseline="-25000" dirty="0" err="1"/>
              <a:t>r</a:t>
            </a:r>
            <a:r>
              <a:rPr lang="it-IT" altLang="it-IT" sz="2400" dirty="0"/>
              <a:t>:</a:t>
            </a:r>
            <a:r>
              <a:rPr lang="it-IT" altLang="it-IT" u="none" dirty="0"/>
              <a:t> pulsazione di risonanza</a:t>
            </a:r>
          </a:p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it-IT" altLang="it-IT" sz="2400" dirty="0">
                <a:latin typeface="Symbol" pitchFamily="2" charset="2"/>
              </a:rPr>
              <a:t>w</a:t>
            </a:r>
            <a:r>
              <a:rPr lang="it-IT" altLang="it-IT" sz="2400" baseline="-25000" dirty="0"/>
              <a:t>3</a:t>
            </a:r>
            <a:r>
              <a:rPr lang="it-IT" altLang="it-IT" sz="2400" dirty="0"/>
              <a:t>:</a:t>
            </a:r>
            <a:r>
              <a:rPr lang="it-IT" altLang="it-IT" u="none" dirty="0"/>
              <a:t>banda a -3 dB (B3)</a:t>
            </a:r>
          </a:p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it-IT" altLang="it-IT" sz="2400" dirty="0">
                <a:latin typeface="Symbol" pitchFamily="2" charset="2"/>
              </a:rPr>
              <a:t>w</a:t>
            </a:r>
            <a:r>
              <a:rPr lang="it-IT" altLang="it-IT" sz="2400" baseline="-25000" dirty="0"/>
              <a:t>6</a:t>
            </a:r>
            <a:r>
              <a:rPr lang="it-IT" altLang="it-IT" sz="2400" dirty="0"/>
              <a:t>:</a:t>
            </a:r>
            <a:r>
              <a:rPr lang="it-IT" altLang="it-IT" u="none" dirty="0"/>
              <a:t>banda a -6 dB (B6)</a:t>
            </a:r>
          </a:p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it-IT" altLang="it-IT" sz="2400" dirty="0" err="1"/>
              <a:t>Mr</a:t>
            </a:r>
            <a:r>
              <a:rPr lang="it-IT" altLang="it-IT" sz="2400" dirty="0"/>
              <a:t>:</a:t>
            </a:r>
            <a:r>
              <a:rPr lang="it-IT" altLang="it-IT" u="none" dirty="0"/>
              <a:t> Modulo alla risonanza</a:t>
            </a:r>
          </a:p>
        </p:txBody>
      </p:sp>
      <p:sp>
        <p:nvSpPr>
          <p:cNvPr id="49237" name="Text Box 85">
            <a:extLst>
              <a:ext uri="{FF2B5EF4-FFF2-40B4-BE49-F238E27FC236}">
                <a16:creationId xmlns:a16="http://schemas.microsoft.com/office/drawing/2014/main" id="{D4CA9FA2-5511-1844-9B9F-808DA50EF3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40876" y="784982"/>
            <a:ext cx="32004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66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79400" indent="-279400"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defTabSz="1524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46000"/>
              </a:spcBef>
            </a:pPr>
            <a:r>
              <a:rPr lang="it-IT" altLang="it-IT" sz="1800" dirty="0">
                <a:solidFill>
                  <a:schemeClr val="accent2"/>
                </a:solidFill>
                <a:latin typeface="Copperplate Gothic Light" panose="020E0507020206020404" pitchFamily="34" charset="77"/>
              </a:rPr>
              <a:t>(Vedi Vitelli  par.  III.2  )</a:t>
            </a:r>
          </a:p>
        </p:txBody>
      </p:sp>
    </p:spTree>
    <p:extLst>
      <p:ext uri="{BB962C8B-B14F-4D97-AF65-F5344CB8AC3E}">
        <p14:creationId xmlns:p14="http://schemas.microsoft.com/office/powerpoint/2010/main" val="1272146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DD8839FD-21C9-7744-BDE5-7C2D3D4320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Legami globali</a:t>
            </a:r>
            <a:endParaRPr lang="en-US" altLang="it-IT"/>
          </a:p>
        </p:txBody>
      </p:sp>
      <p:grpSp>
        <p:nvGrpSpPr>
          <p:cNvPr id="50179" name="Group 3">
            <a:extLst>
              <a:ext uri="{FF2B5EF4-FFF2-40B4-BE49-F238E27FC236}">
                <a16:creationId xmlns:a16="http://schemas.microsoft.com/office/drawing/2014/main" id="{FE3A2569-8B9A-7D48-BCB0-2486E974FB3C}"/>
              </a:ext>
            </a:extLst>
          </p:cNvPr>
          <p:cNvGrpSpPr>
            <a:grpSpLocks/>
          </p:cNvGrpSpPr>
          <p:nvPr/>
        </p:nvGrpSpPr>
        <p:grpSpPr bwMode="auto">
          <a:xfrm>
            <a:off x="1295400" y="885826"/>
            <a:ext cx="5410200" cy="2669870"/>
            <a:chOff x="240" y="898"/>
            <a:chExt cx="3960" cy="1558"/>
          </a:xfrm>
        </p:grpSpPr>
        <p:sp>
          <p:nvSpPr>
            <p:cNvPr id="50180" name="Line 4">
              <a:extLst>
                <a:ext uri="{FF2B5EF4-FFF2-40B4-BE49-F238E27FC236}">
                  <a16:creationId xmlns:a16="http://schemas.microsoft.com/office/drawing/2014/main" id="{02159E50-423A-D44A-90DF-2E54EFE04E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06" y="1065"/>
              <a:ext cx="0" cy="9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81" name="Line 5">
              <a:extLst>
                <a:ext uri="{FF2B5EF4-FFF2-40B4-BE49-F238E27FC236}">
                  <a16:creationId xmlns:a16="http://schemas.microsoft.com/office/drawing/2014/main" id="{57DED621-0626-324A-8F2D-67E8D59B3E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60" y="1425"/>
              <a:ext cx="1" cy="84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82" name="Line 6">
              <a:extLst>
                <a:ext uri="{FF2B5EF4-FFF2-40B4-BE49-F238E27FC236}">
                  <a16:creationId xmlns:a16="http://schemas.microsoft.com/office/drawing/2014/main" id="{055F3A38-2296-BB4F-AA5A-746CE5A8C9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35" y="1423"/>
              <a:ext cx="1" cy="56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83" name="Line 7">
              <a:extLst>
                <a:ext uri="{FF2B5EF4-FFF2-40B4-BE49-F238E27FC236}">
                  <a16:creationId xmlns:a16="http://schemas.microsoft.com/office/drawing/2014/main" id="{BBDA33C6-7CA6-5443-8420-81C798226A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20" y="1905"/>
              <a:ext cx="0" cy="36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84" name="Line 8">
              <a:extLst>
                <a:ext uri="{FF2B5EF4-FFF2-40B4-BE49-F238E27FC236}">
                  <a16:creationId xmlns:a16="http://schemas.microsoft.com/office/drawing/2014/main" id="{D3103516-4839-4E46-8BF4-25993F729E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57" y="1679"/>
              <a:ext cx="0" cy="3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85" name="Line 9">
              <a:extLst>
                <a:ext uri="{FF2B5EF4-FFF2-40B4-BE49-F238E27FC236}">
                  <a16:creationId xmlns:a16="http://schemas.microsoft.com/office/drawing/2014/main" id="{C9B36713-E73E-DF42-9DC3-73A0D91422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1107"/>
              <a:ext cx="0" cy="9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86" name="Line 10">
              <a:extLst>
                <a:ext uri="{FF2B5EF4-FFF2-40B4-BE49-F238E27FC236}">
                  <a16:creationId xmlns:a16="http://schemas.microsoft.com/office/drawing/2014/main" id="{8850355B-6D92-4D4C-B13F-10FA77504F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28" y="1916"/>
              <a:ext cx="15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87" name="Line 11">
              <a:extLst>
                <a:ext uri="{FF2B5EF4-FFF2-40B4-BE49-F238E27FC236}">
                  <a16:creationId xmlns:a16="http://schemas.microsoft.com/office/drawing/2014/main" id="{15F2FC6C-8407-3C49-86BF-976A6442642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989"/>
              <a:ext cx="3381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88" name="Line 12">
              <a:extLst>
                <a:ext uri="{FF2B5EF4-FFF2-40B4-BE49-F238E27FC236}">
                  <a16:creationId xmlns:a16="http://schemas.microsoft.com/office/drawing/2014/main" id="{4CC1C5F6-A725-3542-9971-51939EE714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5" y="1677"/>
              <a:ext cx="3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89" name="Line 13">
              <a:extLst>
                <a:ext uri="{FF2B5EF4-FFF2-40B4-BE49-F238E27FC236}">
                  <a16:creationId xmlns:a16="http://schemas.microsoft.com/office/drawing/2014/main" id="{3FFB2FAB-9342-E24A-9AA6-0E179D7C0E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374"/>
              <a:ext cx="3381" cy="0"/>
            </a:xfrm>
            <a:prstGeom prst="line">
              <a:avLst/>
            </a:prstGeom>
            <a:noFill/>
            <a:ln w="12700">
              <a:solidFill>
                <a:srgbClr val="FF0033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90" name="Line 14">
              <a:extLst>
                <a:ext uri="{FF2B5EF4-FFF2-40B4-BE49-F238E27FC236}">
                  <a16:creationId xmlns:a16="http://schemas.microsoft.com/office/drawing/2014/main" id="{D43A0FCB-86B6-7649-BD3A-956F58625E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099"/>
              <a:ext cx="773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91" name="Line 15">
              <a:extLst>
                <a:ext uri="{FF2B5EF4-FFF2-40B4-BE49-F238E27FC236}">
                  <a16:creationId xmlns:a16="http://schemas.microsoft.com/office/drawing/2014/main" id="{6B699536-592F-DF4D-8BF9-1A3B130214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4" y="898"/>
              <a:ext cx="2" cy="109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92" name="Line 16">
              <a:extLst>
                <a:ext uri="{FF2B5EF4-FFF2-40B4-BE49-F238E27FC236}">
                  <a16:creationId xmlns:a16="http://schemas.microsoft.com/office/drawing/2014/main" id="{82FC39C7-A48E-304B-8A72-10332C4940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7" y="1442"/>
              <a:ext cx="4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93" name="Line 17">
              <a:extLst>
                <a:ext uri="{FF2B5EF4-FFF2-40B4-BE49-F238E27FC236}">
                  <a16:creationId xmlns:a16="http://schemas.microsoft.com/office/drawing/2014/main" id="{C30ACE69-6553-7644-BADC-86759F8960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989"/>
              <a:ext cx="2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94" name="Line 18">
              <a:extLst>
                <a:ext uri="{FF2B5EF4-FFF2-40B4-BE49-F238E27FC236}">
                  <a16:creationId xmlns:a16="http://schemas.microsoft.com/office/drawing/2014/main" id="{B549642F-B33C-CE4D-A0A2-75843D3150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06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95" name="Rectangle 19">
              <a:extLst>
                <a:ext uri="{FF2B5EF4-FFF2-40B4-BE49-F238E27FC236}">
                  <a16:creationId xmlns:a16="http://schemas.microsoft.com/office/drawing/2014/main" id="{F7136B9B-2EDF-C74F-A806-90460C1C73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" y="2008"/>
              <a:ext cx="202" cy="1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400">
                  <a:solidFill>
                    <a:srgbClr val="000000"/>
                  </a:solidFill>
                </a:rPr>
                <a:t>0</a:t>
              </a:r>
            </a:p>
          </p:txBody>
        </p:sp>
        <p:sp>
          <p:nvSpPr>
            <p:cNvPr id="50196" name="Line 20">
              <a:extLst>
                <a:ext uri="{FF2B5EF4-FFF2-40B4-BE49-F238E27FC236}">
                  <a16:creationId xmlns:a16="http://schemas.microsoft.com/office/drawing/2014/main" id="{C09BFE24-BC9A-6A44-8793-788E5ECE9A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91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97" name="Line 21">
              <a:extLst>
                <a:ext uri="{FF2B5EF4-FFF2-40B4-BE49-F238E27FC236}">
                  <a16:creationId xmlns:a16="http://schemas.microsoft.com/office/drawing/2014/main" id="{58FFECB2-0B2F-2848-B117-240EF81697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91" y="1065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198" name="Rectangle 22">
              <a:extLst>
                <a:ext uri="{FF2B5EF4-FFF2-40B4-BE49-F238E27FC236}">
                  <a16:creationId xmlns:a16="http://schemas.microsoft.com/office/drawing/2014/main" id="{0CCFA734-34B7-9944-BA26-994AF6835B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" y="1968"/>
              <a:ext cx="243" cy="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2000">
                  <a:solidFill>
                    <a:srgbClr val="000000"/>
                  </a:solidFill>
                </a:rPr>
                <a:t>t</a:t>
              </a:r>
              <a:r>
                <a:rPr lang="it-IT" altLang="it-IT" sz="2000" baseline="-25000">
                  <a:solidFill>
                    <a:srgbClr val="000000"/>
                  </a:solidFill>
                </a:rPr>
                <a:t>e</a:t>
              </a:r>
            </a:p>
          </p:txBody>
        </p:sp>
        <p:sp>
          <p:nvSpPr>
            <p:cNvPr id="50199" name="Line 23">
              <a:extLst>
                <a:ext uri="{FF2B5EF4-FFF2-40B4-BE49-F238E27FC236}">
                  <a16:creationId xmlns:a16="http://schemas.microsoft.com/office/drawing/2014/main" id="{8DA8C3D0-CFBD-EA49-9D8B-D85A7E5AB5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5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00" name="Rectangle 24">
              <a:extLst>
                <a:ext uri="{FF2B5EF4-FFF2-40B4-BE49-F238E27FC236}">
                  <a16:creationId xmlns:a16="http://schemas.microsoft.com/office/drawing/2014/main" id="{E13256F4-50AC-6842-9A4C-CC7CF8EB1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" y="1968"/>
              <a:ext cx="237" cy="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2000">
                  <a:solidFill>
                    <a:srgbClr val="000000"/>
                  </a:solidFill>
                </a:rPr>
                <a:t>t</a:t>
              </a:r>
              <a:r>
                <a:rPr lang="it-IT" altLang="it-IT" sz="2000" baseline="-25000">
                  <a:solidFill>
                    <a:srgbClr val="000000"/>
                  </a:solidFill>
                </a:rPr>
                <a:t>s</a:t>
              </a:r>
            </a:p>
          </p:txBody>
        </p:sp>
        <p:sp>
          <p:nvSpPr>
            <p:cNvPr id="50201" name="Line 25">
              <a:extLst>
                <a:ext uri="{FF2B5EF4-FFF2-40B4-BE49-F238E27FC236}">
                  <a16:creationId xmlns:a16="http://schemas.microsoft.com/office/drawing/2014/main" id="{A65ED248-6B95-244E-B215-324F851E0D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02" name="Rectangle 26">
              <a:extLst>
                <a:ext uri="{FF2B5EF4-FFF2-40B4-BE49-F238E27FC236}">
                  <a16:creationId xmlns:a16="http://schemas.microsoft.com/office/drawing/2014/main" id="{05F33F25-8B08-634B-B087-124BADBEA3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8" y="2021"/>
              <a:ext cx="192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2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50203" name="Line 27">
              <a:extLst>
                <a:ext uri="{FF2B5EF4-FFF2-40B4-BE49-F238E27FC236}">
                  <a16:creationId xmlns:a16="http://schemas.microsoft.com/office/drawing/2014/main" id="{BAAA6B9F-87DF-9C48-8F06-4D17E8E058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6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04" name="Rectangle 28">
              <a:extLst>
                <a:ext uri="{FF2B5EF4-FFF2-40B4-BE49-F238E27FC236}">
                  <a16:creationId xmlns:a16="http://schemas.microsoft.com/office/drawing/2014/main" id="{12DDA71D-0E5D-9D4A-AF2A-10C72223A4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" y="2021"/>
              <a:ext cx="192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20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50205" name="Line 29">
              <a:extLst>
                <a:ext uri="{FF2B5EF4-FFF2-40B4-BE49-F238E27FC236}">
                  <a16:creationId xmlns:a16="http://schemas.microsoft.com/office/drawing/2014/main" id="{A6F109BF-E75C-4646-B4B3-017C129526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19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06" name="Rectangle 30">
              <a:extLst>
                <a:ext uri="{FF2B5EF4-FFF2-40B4-BE49-F238E27FC236}">
                  <a16:creationId xmlns:a16="http://schemas.microsoft.com/office/drawing/2014/main" id="{7D0B435E-A128-2E4A-ABB8-0EAF4082FB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2" y="1968"/>
              <a:ext cx="305" cy="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2000">
                  <a:solidFill>
                    <a:srgbClr val="000000"/>
                  </a:solidFill>
                </a:rPr>
                <a:t>t</a:t>
              </a:r>
              <a:r>
                <a:rPr lang="it-IT" altLang="it-IT" sz="2000" baseline="-25000">
                  <a:solidFill>
                    <a:srgbClr val="000000"/>
                  </a:solidFill>
                </a:rPr>
                <a:t>a5</a:t>
              </a:r>
            </a:p>
          </p:txBody>
        </p:sp>
        <p:sp>
          <p:nvSpPr>
            <p:cNvPr id="50207" name="Line 31">
              <a:extLst>
                <a:ext uri="{FF2B5EF4-FFF2-40B4-BE49-F238E27FC236}">
                  <a16:creationId xmlns:a16="http://schemas.microsoft.com/office/drawing/2014/main" id="{97716924-C4C0-AF4D-A485-BFD9054EB7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03" y="1978"/>
              <a:ext cx="0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08" name="Rectangle 32">
              <a:extLst>
                <a:ext uri="{FF2B5EF4-FFF2-40B4-BE49-F238E27FC236}">
                  <a16:creationId xmlns:a16="http://schemas.microsoft.com/office/drawing/2014/main" id="{2A527350-3CB1-7F45-85A9-B354378C35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1" y="2021"/>
              <a:ext cx="192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200">
                  <a:solidFill>
                    <a:srgbClr val="000000"/>
                  </a:solidFill>
                </a:rPr>
                <a:t>6</a:t>
              </a:r>
            </a:p>
          </p:txBody>
        </p:sp>
        <p:sp>
          <p:nvSpPr>
            <p:cNvPr id="50209" name="Line 33">
              <a:extLst>
                <a:ext uri="{FF2B5EF4-FFF2-40B4-BE49-F238E27FC236}">
                  <a16:creationId xmlns:a16="http://schemas.microsoft.com/office/drawing/2014/main" id="{FE038CE4-C4C7-614C-8FDE-D3FB7B1C26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989"/>
              <a:ext cx="3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10" name="Rectangle 34">
              <a:extLst>
                <a:ext uri="{FF2B5EF4-FFF2-40B4-BE49-F238E27FC236}">
                  <a16:creationId xmlns:a16="http://schemas.microsoft.com/office/drawing/2014/main" id="{7DF2D36F-1493-194C-B202-794EFBFDF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" y="1834"/>
              <a:ext cx="277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200">
                  <a:solidFill>
                    <a:srgbClr val="000000"/>
                  </a:solidFill>
                </a:rPr>
                <a:t>0.1</a:t>
              </a:r>
            </a:p>
          </p:txBody>
        </p:sp>
        <p:sp>
          <p:nvSpPr>
            <p:cNvPr id="50211" name="Line 35">
              <a:extLst>
                <a:ext uri="{FF2B5EF4-FFF2-40B4-BE49-F238E27FC236}">
                  <a16:creationId xmlns:a16="http://schemas.microsoft.com/office/drawing/2014/main" id="{9A73DBD6-00E1-5A4C-AD7B-E1376E84B0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681"/>
              <a:ext cx="3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12" name="Rectangle 36">
              <a:extLst>
                <a:ext uri="{FF2B5EF4-FFF2-40B4-BE49-F238E27FC236}">
                  <a16:creationId xmlns:a16="http://schemas.microsoft.com/office/drawing/2014/main" id="{FFC57ABD-4A25-FB4A-BC7D-9435111BD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1577"/>
              <a:ext cx="300" cy="1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400">
                  <a:solidFill>
                    <a:srgbClr val="000000"/>
                  </a:solidFill>
                </a:rPr>
                <a:t>0.5</a:t>
              </a:r>
            </a:p>
          </p:txBody>
        </p:sp>
        <p:sp>
          <p:nvSpPr>
            <p:cNvPr id="50213" name="Line 37">
              <a:extLst>
                <a:ext uri="{FF2B5EF4-FFF2-40B4-BE49-F238E27FC236}">
                  <a16:creationId xmlns:a16="http://schemas.microsoft.com/office/drawing/2014/main" id="{61F678B9-AB45-EE42-8DD2-C73501ED8F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374"/>
              <a:ext cx="3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14" name="Line 38">
              <a:extLst>
                <a:ext uri="{FF2B5EF4-FFF2-40B4-BE49-F238E27FC236}">
                  <a16:creationId xmlns:a16="http://schemas.microsoft.com/office/drawing/2014/main" id="{8F1C8E46-FE68-AB41-8050-9AA7DF5445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56" y="1374"/>
              <a:ext cx="31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15" name="Rectangle 39">
              <a:extLst>
                <a:ext uri="{FF2B5EF4-FFF2-40B4-BE49-F238E27FC236}">
                  <a16:creationId xmlns:a16="http://schemas.microsoft.com/office/drawing/2014/main" id="{C00B9C22-1C4C-4141-9327-4A91C7C2D4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" y="1270"/>
              <a:ext cx="202" cy="1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50216" name="Rectangle 40">
              <a:extLst>
                <a:ext uri="{FF2B5EF4-FFF2-40B4-BE49-F238E27FC236}">
                  <a16:creationId xmlns:a16="http://schemas.microsoft.com/office/drawing/2014/main" id="{1365F365-861C-4944-8C25-1665A4105D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961"/>
              <a:ext cx="327" cy="1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it-IT" altLang="it-IT" sz="1400">
                  <a:solidFill>
                    <a:srgbClr val="000000"/>
                  </a:solidFill>
                </a:rPr>
                <a:t>1+s</a:t>
              </a:r>
            </a:p>
          </p:txBody>
        </p:sp>
        <p:sp>
          <p:nvSpPr>
            <p:cNvPr id="50217" name="Line 41">
              <a:extLst>
                <a:ext uri="{FF2B5EF4-FFF2-40B4-BE49-F238E27FC236}">
                  <a16:creationId xmlns:a16="http://schemas.microsoft.com/office/drawing/2014/main" id="{C3555375-A7B2-7F4C-BBA8-A3F1B0F566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" y="1989"/>
              <a:ext cx="2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18" name="Freeform 42">
              <a:extLst>
                <a:ext uri="{FF2B5EF4-FFF2-40B4-BE49-F238E27FC236}">
                  <a16:creationId xmlns:a16="http://schemas.microsoft.com/office/drawing/2014/main" id="{CAF410A9-F50C-BF42-A921-913B0F775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" y="1103"/>
              <a:ext cx="3382" cy="887"/>
            </a:xfrm>
            <a:custGeom>
              <a:avLst/>
              <a:gdLst>
                <a:gd name="T0" fmla="*/ 46 w 3382"/>
                <a:gd name="T1" fmla="*/ 971 h 972"/>
                <a:gd name="T2" fmla="*/ 110 w 3382"/>
                <a:gd name="T3" fmla="*/ 962 h 972"/>
                <a:gd name="T4" fmla="*/ 164 w 3382"/>
                <a:gd name="T5" fmla="*/ 930 h 972"/>
                <a:gd name="T6" fmla="*/ 219 w 3382"/>
                <a:gd name="T7" fmla="*/ 867 h 972"/>
                <a:gd name="T8" fmla="*/ 281 w 3382"/>
                <a:gd name="T9" fmla="*/ 772 h 972"/>
                <a:gd name="T10" fmla="*/ 336 w 3382"/>
                <a:gd name="T11" fmla="*/ 656 h 972"/>
                <a:gd name="T12" fmla="*/ 398 w 3382"/>
                <a:gd name="T13" fmla="*/ 526 h 972"/>
                <a:gd name="T14" fmla="*/ 452 w 3382"/>
                <a:gd name="T15" fmla="*/ 392 h 972"/>
                <a:gd name="T16" fmla="*/ 516 w 3382"/>
                <a:gd name="T17" fmla="*/ 264 h 972"/>
                <a:gd name="T18" fmla="*/ 569 w 3382"/>
                <a:gd name="T19" fmla="*/ 157 h 972"/>
                <a:gd name="T20" fmla="*/ 625 w 3382"/>
                <a:gd name="T21" fmla="*/ 74 h 972"/>
                <a:gd name="T22" fmla="*/ 687 w 3382"/>
                <a:gd name="T23" fmla="*/ 21 h 972"/>
                <a:gd name="T24" fmla="*/ 742 w 3382"/>
                <a:gd name="T25" fmla="*/ 0 h 972"/>
                <a:gd name="T26" fmla="*/ 804 w 3382"/>
                <a:gd name="T27" fmla="*/ 9 h 972"/>
                <a:gd name="T28" fmla="*/ 859 w 3382"/>
                <a:gd name="T29" fmla="*/ 44 h 972"/>
                <a:gd name="T30" fmla="*/ 921 w 3382"/>
                <a:gd name="T31" fmla="*/ 98 h 972"/>
                <a:gd name="T32" fmla="*/ 975 w 3382"/>
                <a:gd name="T33" fmla="*/ 163 h 972"/>
                <a:gd name="T34" fmla="*/ 1030 w 3382"/>
                <a:gd name="T35" fmla="*/ 237 h 972"/>
                <a:gd name="T36" fmla="*/ 1092 w 3382"/>
                <a:gd name="T37" fmla="*/ 306 h 972"/>
                <a:gd name="T38" fmla="*/ 1148 w 3382"/>
                <a:gd name="T39" fmla="*/ 368 h 972"/>
                <a:gd name="T40" fmla="*/ 1210 w 3382"/>
                <a:gd name="T41" fmla="*/ 416 h 972"/>
                <a:gd name="T42" fmla="*/ 1265 w 3382"/>
                <a:gd name="T43" fmla="*/ 445 h 972"/>
                <a:gd name="T44" fmla="*/ 1319 w 3382"/>
                <a:gd name="T45" fmla="*/ 460 h 972"/>
                <a:gd name="T46" fmla="*/ 1382 w 3382"/>
                <a:gd name="T47" fmla="*/ 457 h 972"/>
                <a:gd name="T48" fmla="*/ 1436 w 3382"/>
                <a:gd name="T49" fmla="*/ 439 h 972"/>
                <a:gd name="T50" fmla="*/ 1498 w 3382"/>
                <a:gd name="T51" fmla="*/ 413 h 972"/>
                <a:gd name="T52" fmla="*/ 1553 w 3382"/>
                <a:gd name="T53" fmla="*/ 377 h 972"/>
                <a:gd name="T54" fmla="*/ 1615 w 3382"/>
                <a:gd name="T55" fmla="*/ 335 h 972"/>
                <a:gd name="T56" fmla="*/ 1671 w 3382"/>
                <a:gd name="T57" fmla="*/ 297 h 972"/>
                <a:gd name="T58" fmla="*/ 1726 w 3382"/>
                <a:gd name="T59" fmla="*/ 261 h 972"/>
                <a:gd name="T60" fmla="*/ 1788 w 3382"/>
                <a:gd name="T61" fmla="*/ 234 h 972"/>
                <a:gd name="T62" fmla="*/ 1842 w 3382"/>
                <a:gd name="T63" fmla="*/ 214 h 972"/>
                <a:gd name="T64" fmla="*/ 1905 w 3382"/>
                <a:gd name="T65" fmla="*/ 205 h 972"/>
                <a:gd name="T66" fmla="*/ 1959 w 3382"/>
                <a:gd name="T67" fmla="*/ 205 h 972"/>
                <a:gd name="T68" fmla="*/ 2023 w 3382"/>
                <a:gd name="T69" fmla="*/ 214 h 972"/>
                <a:gd name="T70" fmla="*/ 2076 w 3382"/>
                <a:gd name="T71" fmla="*/ 229 h 972"/>
                <a:gd name="T72" fmla="*/ 2132 w 3382"/>
                <a:gd name="T73" fmla="*/ 246 h 972"/>
                <a:gd name="T74" fmla="*/ 2194 w 3382"/>
                <a:gd name="T75" fmla="*/ 270 h 972"/>
                <a:gd name="T76" fmla="*/ 2249 w 3382"/>
                <a:gd name="T77" fmla="*/ 291 h 972"/>
                <a:gd name="T78" fmla="*/ 2311 w 3382"/>
                <a:gd name="T79" fmla="*/ 312 h 972"/>
                <a:gd name="T80" fmla="*/ 2365 w 3382"/>
                <a:gd name="T81" fmla="*/ 330 h 972"/>
                <a:gd name="T82" fmla="*/ 2428 w 3382"/>
                <a:gd name="T83" fmla="*/ 338 h 972"/>
                <a:gd name="T84" fmla="*/ 2482 w 3382"/>
                <a:gd name="T85" fmla="*/ 347 h 972"/>
                <a:gd name="T86" fmla="*/ 2537 w 3382"/>
                <a:gd name="T87" fmla="*/ 347 h 972"/>
                <a:gd name="T88" fmla="*/ 2599 w 3382"/>
                <a:gd name="T89" fmla="*/ 344 h 972"/>
                <a:gd name="T90" fmla="*/ 2655 w 3382"/>
                <a:gd name="T91" fmla="*/ 335 h 972"/>
                <a:gd name="T92" fmla="*/ 2717 w 3382"/>
                <a:gd name="T93" fmla="*/ 324 h 972"/>
                <a:gd name="T94" fmla="*/ 2772 w 3382"/>
                <a:gd name="T95" fmla="*/ 312 h 972"/>
                <a:gd name="T96" fmla="*/ 2826 w 3382"/>
                <a:gd name="T97" fmla="*/ 300 h 972"/>
                <a:gd name="T98" fmla="*/ 2888 w 3382"/>
                <a:gd name="T99" fmla="*/ 288 h 972"/>
                <a:gd name="T100" fmla="*/ 2943 w 3382"/>
                <a:gd name="T101" fmla="*/ 279 h 972"/>
                <a:gd name="T102" fmla="*/ 3005 w 3382"/>
                <a:gd name="T103" fmla="*/ 273 h 972"/>
                <a:gd name="T104" fmla="*/ 3060 w 3382"/>
                <a:gd name="T105" fmla="*/ 267 h 972"/>
                <a:gd name="T106" fmla="*/ 3122 w 3382"/>
                <a:gd name="T107" fmla="*/ 267 h 972"/>
                <a:gd name="T108" fmla="*/ 3178 w 3382"/>
                <a:gd name="T109" fmla="*/ 270 h 972"/>
                <a:gd name="T110" fmla="*/ 3231 w 3382"/>
                <a:gd name="T111" fmla="*/ 273 h 972"/>
                <a:gd name="T112" fmla="*/ 3295 w 3382"/>
                <a:gd name="T113" fmla="*/ 279 h 972"/>
                <a:gd name="T114" fmla="*/ 3349 w 3382"/>
                <a:gd name="T115" fmla="*/ 285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82" h="972">
                  <a:moveTo>
                    <a:pt x="0" y="971"/>
                  </a:moveTo>
                  <a:lnTo>
                    <a:pt x="8" y="971"/>
                  </a:lnTo>
                  <a:lnTo>
                    <a:pt x="16" y="971"/>
                  </a:lnTo>
                  <a:lnTo>
                    <a:pt x="31" y="971"/>
                  </a:lnTo>
                  <a:lnTo>
                    <a:pt x="40" y="971"/>
                  </a:lnTo>
                  <a:lnTo>
                    <a:pt x="46" y="971"/>
                  </a:lnTo>
                  <a:lnTo>
                    <a:pt x="55" y="971"/>
                  </a:lnTo>
                  <a:lnTo>
                    <a:pt x="70" y="968"/>
                  </a:lnTo>
                  <a:lnTo>
                    <a:pt x="78" y="968"/>
                  </a:lnTo>
                  <a:lnTo>
                    <a:pt x="86" y="965"/>
                  </a:lnTo>
                  <a:lnTo>
                    <a:pt x="93" y="962"/>
                  </a:lnTo>
                  <a:lnTo>
                    <a:pt x="110" y="962"/>
                  </a:lnTo>
                  <a:lnTo>
                    <a:pt x="117" y="957"/>
                  </a:lnTo>
                  <a:lnTo>
                    <a:pt x="125" y="954"/>
                  </a:lnTo>
                  <a:lnTo>
                    <a:pt x="132" y="948"/>
                  </a:lnTo>
                  <a:lnTo>
                    <a:pt x="149" y="942"/>
                  </a:lnTo>
                  <a:lnTo>
                    <a:pt x="155" y="936"/>
                  </a:lnTo>
                  <a:lnTo>
                    <a:pt x="164" y="930"/>
                  </a:lnTo>
                  <a:lnTo>
                    <a:pt x="172" y="921"/>
                  </a:lnTo>
                  <a:lnTo>
                    <a:pt x="187" y="912"/>
                  </a:lnTo>
                  <a:lnTo>
                    <a:pt x="195" y="900"/>
                  </a:lnTo>
                  <a:lnTo>
                    <a:pt x="202" y="891"/>
                  </a:lnTo>
                  <a:lnTo>
                    <a:pt x="211" y="879"/>
                  </a:lnTo>
                  <a:lnTo>
                    <a:pt x="219" y="867"/>
                  </a:lnTo>
                  <a:lnTo>
                    <a:pt x="234" y="853"/>
                  </a:lnTo>
                  <a:lnTo>
                    <a:pt x="242" y="838"/>
                  </a:lnTo>
                  <a:lnTo>
                    <a:pt x="249" y="823"/>
                  </a:lnTo>
                  <a:lnTo>
                    <a:pt x="258" y="808"/>
                  </a:lnTo>
                  <a:lnTo>
                    <a:pt x="273" y="790"/>
                  </a:lnTo>
                  <a:lnTo>
                    <a:pt x="281" y="772"/>
                  </a:lnTo>
                  <a:lnTo>
                    <a:pt x="289" y="754"/>
                  </a:lnTo>
                  <a:lnTo>
                    <a:pt x="296" y="737"/>
                  </a:lnTo>
                  <a:lnTo>
                    <a:pt x="313" y="719"/>
                  </a:lnTo>
                  <a:lnTo>
                    <a:pt x="320" y="698"/>
                  </a:lnTo>
                  <a:lnTo>
                    <a:pt x="328" y="677"/>
                  </a:lnTo>
                  <a:lnTo>
                    <a:pt x="336" y="656"/>
                  </a:lnTo>
                  <a:lnTo>
                    <a:pt x="351" y="636"/>
                  </a:lnTo>
                  <a:lnTo>
                    <a:pt x="360" y="615"/>
                  </a:lnTo>
                  <a:lnTo>
                    <a:pt x="367" y="591"/>
                  </a:lnTo>
                  <a:lnTo>
                    <a:pt x="375" y="570"/>
                  </a:lnTo>
                  <a:lnTo>
                    <a:pt x="383" y="546"/>
                  </a:lnTo>
                  <a:lnTo>
                    <a:pt x="398" y="526"/>
                  </a:lnTo>
                  <a:lnTo>
                    <a:pt x="405" y="502"/>
                  </a:lnTo>
                  <a:lnTo>
                    <a:pt x="414" y="481"/>
                  </a:lnTo>
                  <a:lnTo>
                    <a:pt x="422" y="457"/>
                  </a:lnTo>
                  <a:lnTo>
                    <a:pt x="437" y="437"/>
                  </a:lnTo>
                  <a:lnTo>
                    <a:pt x="445" y="413"/>
                  </a:lnTo>
                  <a:lnTo>
                    <a:pt x="452" y="392"/>
                  </a:lnTo>
                  <a:lnTo>
                    <a:pt x="460" y="368"/>
                  </a:lnTo>
                  <a:lnTo>
                    <a:pt x="476" y="347"/>
                  </a:lnTo>
                  <a:lnTo>
                    <a:pt x="484" y="327"/>
                  </a:lnTo>
                  <a:lnTo>
                    <a:pt x="492" y="306"/>
                  </a:lnTo>
                  <a:lnTo>
                    <a:pt x="499" y="285"/>
                  </a:lnTo>
                  <a:lnTo>
                    <a:pt x="516" y="264"/>
                  </a:lnTo>
                  <a:lnTo>
                    <a:pt x="523" y="246"/>
                  </a:lnTo>
                  <a:lnTo>
                    <a:pt x="531" y="226"/>
                  </a:lnTo>
                  <a:lnTo>
                    <a:pt x="539" y="208"/>
                  </a:lnTo>
                  <a:lnTo>
                    <a:pt x="554" y="190"/>
                  </a:lnTo>
                  <a:lnTo>
                    <a:pt x="563" y="172"/>
                  </a:lnTo>
                  <a:lnTo>
                    <a:pt x="569" y="157"/>
                  </a:lnTo>
                  <a:lnTo>
                    <a:pt x="578" y="139"/>
                  </a:lnTo>
                  <a:lnTo>
                    <a:pt x="586" y="125"/>
                  </a:lnTo>
                  <a:lnTo>
                    <a:pt x="601" y="113"/>
                  </a:lnTo>
                  <a:lnTo>
                    <a:pt x="609" y="98"/>
                  </a:lnTo>
                  <a:lnTo>
                    <a:pt x="616" y="86"/>
                  </a:lnTo>
                  <a:lnTo>
                    <a:pt x="625" y="74"/>
                  </a:lnTo>
                  <a:lnTo>
                    <a:pt x="640" y="62"/>
                  </a:lnTo>
                  <a:lnTo>
                    <a:pt x="648" y="53"/>
                  </a:lnTo>
                  <a:lnTo>
                    <a:pt x="656" y="44"/>
                  </a:lnTo>
                  <a:lnTo>
                    <a:pt x="663" y="35"/>
                  </a:lnTo>
                  <a:lnTo>
                    <a:pt x="678" y="26"/>
                  </a:lnTo>
                  <a:lnTo>
                    <a:pt x="687" y="21"/>
                  </a:lnTo>
                  <a:lnTo>
                    <a:pt x="695" y="15"/>
                  </a:lnTo>
                  <a:lnTo>
                    <a:pt x="702" y="12"/>
                  </a:lnTo>
                  <a:lnTo>
                    <a:pt x="718" y="6"/>
                  </a:lnTo>
                  <a:lnTo>
                    <a:pt x="725" y="3"/>
                  </a:lnTo>
                  <a:lnTo>
                    <a:pt x="734" y="3"/>
                  </a:lnTo>
                  <a:lnTo>
                    <a:pt x="742" y="0"/>
                  </a:lnTo>
                  <a:lnTo>
                    <a:pt x="749" y="0"/>
                  </a:lnTo>
                  <a:lnTo>
                    <a:pt x="765" y="0"/>
                  </a:lnTo>
                  <a:lnTo>
                    <a:pt x="772" y="0"/>
                  </a:lnTo>
                  <a:lnTo>
                    <a:pt x="781" y="3"/>
                  </a:lnTo>
                  <a:lnTo>
                    <a:pt x="789" y="6"/>
                  </a:lnTo>
                  <a:lnTo>
                    <a:pt x="804" y="9"/>
                  </a:lnTo>
                  <a:lnTo>
                    <a:pt x="812" y="15"/>
                  </a:lnTo>
                  <a:lnTo>
                    <a:pt x="819" y="18"/>
                  </a:lnTo>
                  <a:lnTo>
                    <a:pt x="828" y="23"/>
                  </a:lnTo>
                  <a:lnTo>
                    <a:pt x="843" y="29"/>
                  </a:lnTo>
                  <a:lnTo>
                    <a:pt x="851" y="35"/>
                  </a:lnTo>
                  <a:lnTo>
                    <a:pt x="859" y="44"/>
                  </a:lnTo>
                  <a:lnTo>
                    <a:pt x="866" y="50"/>
                  </a:lnTo>
                  <a:lnTo>
                    <a:pt x="883" y="59"/>
                  </a:lnTo>
                  <a:lnTo>
                    <a:pt x="890" y="68"/>
                  </a:lnTo>
                  <a:lnTo>
                    <a:pt x="898" y="77"/>
                  </a:lnTo>
                  <a:lnTo>
                    <a:pt x="906" y="89"/>
                  </a:lnTo>
                  <a:lnTo>
                    <a:pt x="921" y="98"/>
                  </a:lnTo>
                  <a:lnTo>
                    <a:pt x="930" y="110"/>
                  </a:lnTo>
                  <a:lnTo>
                    <a:pt x="937" y="119"/>
                  </a:lnTo>
                  <a:lnTo>
                    <a:pt x="945" y="130"/>
                  </a:lnTo>
                  <a:lnTo>
                    <a:pt x="952" y="142"/>
                  </a:lnTo>
                  <a:lnTo>
                    <a:pt x="968" y="154"/>
                  </a:lnTo>
                  <a:lnTo>
                    <a:pt x="975" y="163"/>
                  </a:lnTo>
                  <a:lnTo>
                    <a:pt x="983" y="175"/>
                  </a:lnTo>
                  <a:lnTo>
                    <a:pt x="992" y="187"/>
                  </a:lnTo>
                  <a:lnTo>
                    <a:pt x="1007" y="199"/>
                  </a:lnTo>
                  <a:lnTo>
                    <a:pt x="1015" y="214"/>
                  </a:lnTo>
                  <a:lnTo>
                    <a:pt x="1022" y="226"/>
                  </a:lnTo>
                  <a:lnTo>
                    <a:pt x="1030" y="237"/>
                  </a:lnTo>
                  <a:lnTo>
                    <a:pt x="1046" y="249"/>
                  </a:lnTo>
                  <a:lnTo>
                    <a:pt x="1054" y="261"/>
                  </a:lnTo>
                  <a:lnTo>
                    <a:pt x="1062" y="273"/>
                  </a:lnTo>
                  <a:lnTo>
                    <a:pt x="1069" y="282"/>
                  </a:lnTo>
                  <a:lnTo>
                    <a:pt x="1086" y="294"/>
                  </a:lnTo>
                  <a:lnTo>
                    <a:pt x="1092" y="306"/>
                  </a:lnTo>
                  <a:lnTo>
                    <a:pt x="1101" y="318"/>
                  </a:lnTo>
                  <a:lnTo>
                    <a:pt x="1109" y="327"/>
                  </a:lnTo>
                  <a:lnTo>
                    <a:pt x="1124" y="338"/>
                  </a:lnTo>
                  <a:lnTo>
                    <a:pt x="1132" y="347"/>
                  </a:lnTo>
                  <a:lnTo>
                    <a:pt x="1139" y="356"/>
                  </a:lnTo>
                  <a:lnTo>
                    <a:pt x="1148" y="368"/>
                  </a:lnTo>
                  <a:lnTo>
                    <a:pt x="1156" y="377"/>
                  </a:lnTo>
                  <a:lnTo>
                    <a:pt x="1171" y="383"/>
                  </a:lnTo>
                  <a:lnTo>
                    <a:pt x="1179" y="392"/>
                  </a:lnTo>
                  <a:lnTo>
                    <a:pt x="1186" y="401"/>
                  </a:lnTo>
                  <a:lnTo>
                    <a:pt x="1195" y="407"/>
                  </a:lnTo>
                  <a:lnTo>
                    <a:pt x="1210" y="416"/>
                  </a:lnTo>
                  <a:lnTo>
                    <a:pt x="1218" y="422"/>
                  </a:lnTo>
                  <a:lnTo>
                    <a:pt x="1225" y="428"/>
                  </a:lnTo>
                  <a:lnTo>
                    <a:pt x="1233" y="434"/>
                  </a:lnTo>
                  <a:lnTo>
                    <a:pt x="1248" y="437"/>
                  </a:lnTo>
                  <a:lnTo>
                    <a:pt x="1257" y="442"/>
                  </a:lnTo>
                  <a:lnTo>
                    <a:pt x="1265" y="445"/>
                  </a:lnTo>
                  <a:lnTo>
                    <a:pt x="1272" y="448"/>
                  </a:lnTo>
                  <a:lnTo>
                    <a:pt x="1288" y="454"/>
                  </a:lnTo>
                  <a:lnTo>
                    <a:pt x="1295" y="454"/>
                  </a:lnTo>
                  <a:lnTo>
                    <a:pt x="1304" y="457"/>
                  </a:lnTo>
                  <a:lnTo>
                    <a:pt x="1312" y="460"/>
                  </a:lnTo>
                  <a:lnTo>
                    <a:pt x="1319" y="460"/>
                  </a:lnTo>
                  <a:lnTo>
                    <a:pt x="1335" y="460"/>
                  </a:lnTo>
                  <a:lnTo>
                    <a:pt x="1342" y="460"/>
                  </a:lnTo>
                  <a:lnTo>
                    <a:pt x="1351" y="460"/>
                  </a:lnTo>
                  <a:lnTo>
                    <a:pt x="1359" y="460"/>
                  </a:lnTo>
                  <a:lnTo>
                    <a:pt x="1374" y="460"/>
                  </a:lnTo>
                  <a:lnTo>
                    <a:pt x="1382" y="457"/>
                  </a:lnTo>
                  <a:lnTo>
                    <a:pt x="1389" y="457"/>
                  </a:lnTo>
                  <a:lnTo>
                    <a:pt x="1397" y="454"/>
                  </a:lnTo>
                  <a:lnTo>
                    <a:pt x="1413" y="451"/>
                  </a:lnTo>
                  <a:lnTo>
                    <a:pt x="1421" y="448"/>
                  </a:lnTo>
                  <a:lnTo>
                    <a:pt x="1429" y="445"/>
                  </a:lnTo>
                  <a:lnTo>
                    <a:pt x="1436" y="439"/>
                  </a:lnTo>
                  <a:lnTo>
                    <a:pt x="1453" y="437"/>
                  </a:lnTo>
                  <a:lnTo>
                    <a:pt x="1460" y="434"/>
                  </a:lnTo>
                  <a:lnTo>
                    <a:pt x="1468" y="428"/>
                  </a:lnTo>
                  <a:lnTo>
                    <a:pt x="1476" y="422"/>
                  </a:lnTo>
                  <a:lnTo>
                    <a:pt x="1491" y="419"/>
                  </a:lnTo>
                  <a:lnTo>
                    <a:pt x="1498" y="413"/>
                  </a:lnTo>
                  <a:lnTo>
                    <a:pt x="1506" y="407"/>
                  </a:lnTo>
                  <a:lnTo>
                    <a:pt x="1515" y="401"/>
                  </a:lnTo>
                  <a:lnTo>
                    <a:pt x="1522" y="395"/>
                  </a:lnTo>
                  <a:lnTo>
                    <a:pt x="1538" y="389"/>
                  </a:lnTo>
                  <a:lnTo>
                    <a:pt x="1545" y="383"/>
                  </a:lnTo>
                  <a:lnTo>
                    <a:pt x="1553" y="377"/>
                  </a:lnTo>
                  <a:lnTo>
                    <a:pt x="1562" y="368"/>
                  </a:lnTo>
                  <a:lnTo>
                    <a:pt x="1577" y="362"/>
                  </a:lnTo>
                  <a:lnTo>
                    <a:pt x="1585" y="356"/>
                  </a:lnTo>
                  <a:lnTo>
                    <a:pt x="1592" y="350"/>
                  </a:lnTo>
                  <a:lnTo>
                    <a:pt x="1600" y="341"/>
                  </a:lnTo>
                  <a:lnTo>
                    <a:pt x="1615" y="335"/>
                  </a:lnTo>
                  <a:lnTo>
                    <a:pt x="1624" y="330"/>
                  </a:lnTo>
                  <a:lnTo>
                    <a:pt x="1632" y="324"/>
                  </a:lnTo>
                  <a:lnTo>
                    <a:pt x="1639" y="315"/>
                  </a:lnTo>
                  <a:lnTo>
                    <a:pt x="1656" y="309"/>
                  </a:lnTo>
                  <a:lnTo>
                    <a:pt x="1662" y="303"/>
                  </a:lnTo>
                  <a:lnTo>
                    <a:pt x="1671" y="297"/>
                  </a:lnTo>
                  <a:lnTo>
                    <a:pt x="1679" y="291"/>
                  </a:lnTo>
                  <a:lnTo>
                    <a:pt x="1694" y="285"/>
                  </a:lnTo>
                  <a:lnTo>
                    <a:pt x="1702" y="279"/>
                  </a:lnTo>
                  <a:lnTo>
                    <a:pt x="1709" y="273"/>
                  </a:lnTo>
                  <a:lnTo>
                    <a:pt x="1718" y="267"/>
                  </a:lnTo>
                  <a:lnTo>
                    <a:pt x="1726" y="261"/>
                  </a:lnTo>
                  <a:lnTo>
                    <a:pt x="1741" y="255"/>
                  </a:lnTo>
                  <a:lnTo>
                    <a:pt x="1749" y="252"/>
                  </a:lnTo>
                  <a:lnTo>
                    <a:pt x="1756" y="246"/>
                  </a:lnTo>
                  <a:lnTo>
                    <a:pt x="1765" y="243"/>
                  </a:lnTo>
                  <a:lnTo>
                    <a:pt x="1780" y="237"/>
                  </a:lnTo>
                  <a:lnTo>
                    <a:pt x="1788" y="234"/>
                  </a:lnTo>
                  <a:lnTo>
                    <a:pt x="1795" y="229"/>
                  </a:lnTo>
                  <a:lnTo>
                    <a:pt x="1803" y="226"/>
                  </a:lnTo>
                  <a:lnTo>
                    <a:pt x="1818" y="223"/>
                  </a:lnTo>
                  <a:lnTo>
                    <a:pt x="1827" y="220"/>
                  </a:lnTo>
                  <a:lnTo>
                    <a:pt x="1835" y="217"/>
                  </a:lnTo>
                  <a:lnTo>
                    <a:pt x="1842" y="214"/>
                  </a:lnTo>
                  <a:lnTo>
                    <a:pt x="1858" y="211"/>
                  </a:lnTo>
                  <a:lnTo>
                    <a:pt x="1865" y="211"/>
                  </a:lnTo>
                  <a:lnTo>
                    <a:pt x="1874" y="208"/>
                  </a:lnTo>
                  <a:lnTo>
                    <a:pt x="1882" y="208"/>
                  </a:lnTo>
                  <a:lnTo>
                    <a:pt x="1889" y="205"/>
                  </a:lnTo>
                  <a:lnTo>
                    <a:pt x="1905" y="205"/>
                  </a:lnTo>
                  <a:lnTo>
                    <a:pt x="1912" y="205"/>
                  </a:lnTo>
                  <a:lnTo>
                    <a:pt x="1920" y="205"/>
                  </a:lnTo>
                  <a:lnTo>
                    <a:pt x="1929" y="205"/>
                  </a:lnTo>
                  <a:lnTo>
                    <a:pt x="1944" y="205"/>
                  </a:lnTo>
                  <a:lnTo>
                    <a:pt x="1952" y="205"/>
                  </a:lnTo>
                  <a:lnTo>
                    <a:pt x="1959" y="205"/>
                  </a:lnTo>
                  <a:lnTo>
                    <a:pt x="1967" y="205"/>
                  </a:lnTo>
                  <a:lnTo>
                    <a:pt x="1983" y="208"/>
                  </a:lnTo>
                  <a:lnTo>
                    <a:pt x="1991" y="208"/>
                  </a:lnTo>
                  <a:lnTo>
                    <a:pt x="1999" y="208"/>
                  </a:lnTo>
                  <a:lnTo>
                    <a:pt x="2006" y="211"/>
                  </a:lnTo>
                  <a:lnTo>
                    <a:pt x="2023" y="214"/>
                  </a:lnTo>
                  <a:lnTo>
                    <a:pt x="2029" y="214"/>
                  </a:lnTo>
                  <a:lnTo>
                    <a:pt x="2038" y="217"/>
                  </a:lnTo>
                  <a:lnTo>
                    <a:pt x="2045" y="220"/>
                  </a:lnTo>
                  <a:lnTo>
                    <a:pt x="2061" y="223"/>
                  </a:lnTo>
                  <a:lnTo>
                    <a:pt x="2068" y="226"/>
                  </a:lnTo>
                  <a:lnTo>
                    <a:pt x="2076" y="229"/>
                  </a:lnTo>
                  <a:lnTo>
                    <a:pt x="2085" y="231"/>
                  </a:lnTo>
                  <a:lnTo>
                    <a:pt x="2092" y="234"/>
                  </a:lnTo>
                  <a:lnTo>
                    <a:pt x="2108" y="237"/>
                  </a:lnTo>
                  <a:lnTo>
                    <a:pt x="2115" y="240"/>
                  </a:lnTo>
                  <a:lnTo>
                    <a:pt x="2123" y="243"/>
                  </a:lnTo>
                  <a:lnTo>
                    <a:pt x="2132" y="246"/>
                  </a:lnTo>
                  <a:lnTo>
                    <a:pt x="2147" y="252"/>
                  </a:lnTo>
                  <a:lnTo>
                    <a:pt x="2155" y="255"/>
                  </a:lnTo>
                  <a:lnTo>
                    <a:pt x="2162" y="258"/>
                  </a:lnTo>
                  <a:lnTo>
                    <a:pt x="2170" y="261"/>
                  </a:lnTo>
                  <a:lnTo>
                    <a:pt x="2185" y="267"/>
                  </a:lnTo>
                  <a:lnTo>
                    <a:pt x="2194" y="270"/>
                  </a:lnTo>
                  <a:lnTo>
                    <a:pt x="2202" y="273"/>
                  </a:lnTo>
                  <a:lnTo>
                    <a:pt x="2209" y="276"/>
                  </a:lnTo>
                  <a:lnTo>
                    <a:pt x="2225" y="282"/>
                  </a:lnTo>
                  <a:lnTo>
                    <a:pt x="2232" y="285"/>
                  </a:lnTo>
                  <a:lnTo>
                    <a:pt x="2241" y="288"/>
                  </a:lnTo>
                  <a:lnTo>
                    <a:pt x="2249" y="291"/>
                  </a:lnTo>
                  <a:lnTo>
                    <a:pt x="2256" y="294"/>
                  </a:lnTo>
                  <a:lnTo>
                    <a:pt x="2272" y="300"/>
                  </a:lnTo>
                  <a:lnTo>
                    <a:pt x="2279" y="303"/>
                  </a:lnTo>
                  <a:lnTo>
                    <a:pt x="2288" y="306"/>
                  </a:lnTo>
                  <a:lnTo>
                    <a:pt x="2296" y="309"/>
                  </a:lnTo>
                  <a:lnTo>
                    <a:pt x="2311" y="312"/>
                  </a:lnTo>
                  <a:lnTo>
                    <a:pt x="2318" y="315"/>
                  </a:lnTo>
                  <a:lnTo>
                    <a:pt x="2326" y="318"/>
                  </a:lnTo>
                  <a:lnTo>
                    <a:pt x="2334" y="321"/>
                  </a:lnTo>
                  <a:lnTo>
                    <a:pt x="2350" y="324"/>
                  </a:lnTo>
                  <a:lnTo>
                    <a:pt x="2358" y="327"/>
                  </a:lnTo>
                  <a:lnTo>
                    <a:pt x="2365" y="330"/>
                  </a:lnTo>
                  <a:lnTo>
                    <a:pt x="2373" y="330"/>
                  </a:lnTo>
                  <a:lnTo>
                    <a:pt x="2388" y="333"/>
                  </a:lnTo>
                  <a:lnTo>
                    <a:pt x="2397" y="335"/>
                  </a:lnTo>
                  <a:lnTo>
                    <a:pt x="2405" y="335"/>
                  </a:lnTo>
                  <a:lnTo>
                    <a:pt x="2412" y="338"/>
                  </a:lnTo>
                  <a:lnTo>
                    <a:pt x="2428" y="338"/>
                  </a:lnTo>
                  <a:lnTo>
                    <a:pt x="2435" y="341"/>
                  </a:lnTo>
                  <a:lnTo>
                    <a:pt x="2443" y="341"/>
                  </a:lnTo>
                  <a:lnTo>
                    <a:pt x="2452" y="344"/>
                  </a:lnTo>
                  <a:lnTo>
                    <a:pt x="2459" y="344"/>
                  </a:lnTo>
                  <a:lnTo>
                    <a:pt x="2475" y="344"/>
                  </a:lnTo>
                  <a:lnTo>
                    <a:pt x="2482" y="347"/>
                  </a:lnTo>
                  <a:lnTo>
                    <a:pt x="2490" y="347"/>
                  </a:lnTo>
                  <a:lnTo>
                    <a:pt x="2499" y="347"/>
                  </a:lnTo>
                  <a:lnTo>
                    <a:pt x="2514" y="347"/>
                  </a:lnTo>
                  <a:lnTo>
                    <a:pt x="2522" y="347"/>
                  </a:lnTo>
                  <a:lnTo>
                    <a:pt x="2529" y="347"/>
                  </a:lnTo>
                  <a:lnTo>
                    <a:pt x="2537" y="347"/>
                  </a:lnTo>
                  <a:lnTo>
                    <a:pt x="2553" y="347"/>
                  </a:lnTo>
                  <a:lnTo>
                    <a:pt x="2561" y="347"/>
                  </a:lnTo>
                  <a:lnTo>
                    <a:pt x="2569" y="344"/>
                  </a:lnTo>
                  <a:lnTo>
                    <a:pt x="2576" y="344"/>
                  </a:lnTo>
                  <a:lnTo>
                    <a:pt x="2591" y="344"/>
                  </a:lnTo>
                  <a:lnTo>
                    <a:pt x="2599" y="344"/>
                  </a:lnTo>
                  <a:lnTo>
                    <a:pt x="2608" y="341"/>
                  </a:lnTo>
                  <a:lnTo>
                    <a:pt x="2615" y="341"/>
                  </a:lnTo>
                  <a:lnTo>
                    <a:pt x="2631" y="338"/>
                  </a:lnTo>
                  <a:lnTo>
                    <a:pt x="2638" y="338"/>
                  </a:lnTo>
                  <a:lnTo>
                    <a:pt x="2646" y="335"/>
                  </a:lnTo>
                  <a:lnTo>
                    <a:pt x="2655" y="335"/>
                  </a:lnTo>
                  <a:lnTo>
                    <a:pt x="2662" y="333"/>
                  </a:lnTo>
                  <a:lnTo>
                    <a:pt x="2678" y="333"/>
                  </a:lnTo>
                  <a:lnTo>
                    <a:pt x="2685" y="330"/>
                  </a:lnTo>
                  <a:lnTo>
                    <a:pt x="2693" y="330"/>
                  </a:lnTo>
                  <a:lnTo>
                    <a:pt x="2702" y="327"/>
                  </a:lnTo>
                  <a:lnTo>
                    <a:pt x="2717" y="324"/>
                  </a:lnTo>
                  <a:lnTo>
                    <a:pt x="2725" y="324"/>
                  </a:lnTo>
                  <a:lnTo>
                    <a:pt x="2732" y="321"/>
                  </a:lnTo>
                  <a:lnTo>
                    <a:pt x="2740" y="318"/>
                  </a:lnTo>
                  <a:lnTo>
                    <a:pt x="2755" y="318"/>
                  </a:lnTo>
                  <a:lnTo>
                    <a:pt x="2764" y="315"/>
                  </a:lnTo>
                  <a:lnTo>
                    <a:pt x="2772" y="312"/>
                  </a:lnTo>
                  <a:lnTo>
                    <a:pt x="2779" y="312"/>
                  </a:lnTo>
                  <a:lnTo>
                    <a:pt x="2795" y="309"/>
                  </a:lnTo>
                  <a:lnTo>
                    <a:pt x="2802" y="306"/>
                  </a:lnTo>
                  <a:lnTo>
                    <a:pt x="2811" y="303"/>
                  </a:lnTo>
                  <a:lnTo>
                    <a:pt x="2819" y="303"/>
                  </a:lnTo>
                  <a:lnTo>
                    <a:pt x="2826" y="300"/>
                  </a:lnTo>
                  <a:lnTo>
                    <a:pt x="2842" y="297"/>
                  </a:lnTo>
                  <a:lnTo>
                    <a:pt x="2849" y="297"/>
                  </a:lnTo>
                  <a:lnTo>
                    <a:pt x="2857" y="294"/>
                  </a:lnTo>
                  <a:lnTo>
                    <a:pt x="2864" y="291"/>
                  </a:lnTo>
                  <a:lnTo>
                    <a:pt x="2881" y="291"/>
                  </a:lnTo>
                  <a:lnTo>
                    <a:pt x="2888" y="288"/>
                  </a:lnTo>
                  <a:lnTo>
                    <a:pt x="2896" y="288"/>
                  </a:lnTo>
                  <a:lnTo>
                    <a:pt x="2904" y="285"/>
                  </a:lnTo>
                  <a:lnTo>
                    <a:pt x="2920" y="285"/>
                  </a:lnTo>
                  <a:lnTo>
                    <a:pt x="2928" y="282"/>
                  </a:lnTo>
                  <a:lnTo>
                    <a:pt x="2935" y="282"/>
                  </a:lnTo>
                  <a:lnTo>
                    <a:pt x="2943" y="279"/>
                  </a:lnTo>
                  <a:lnTo>
                    <a:pt x="2958" y="279"/>
                  </a:lnTo>
                  <a:lnTo>
                    <a:pt x="2967" y="276"/>
                  </a:lnTo>
                  <a:lnTo>
                    <a:pt x="2975" y="276"/>
                  </a:lnTo>
                  <a:lnTo>
                    <a:pt x="2982" y="273"/>
                  </a:lnTo>
                  <a:lnTo>
                    <a:pt x="2998" y="273"/>
                  </a:lnTo>
                  <a:lnTo>
                    <a:pt x="3005" y="273"/>
                  </a:lnTo>
                  <a:lnTo>
                    <a:pt x="3013" y="270"/>
                  </a:lnTo>
                  <a:lnTo>
                    <a:pt x="3022" y="270"/>
                  </a:lnTo>
                  <a:lnTo>
                    <a:pt x="3029" y="270"/>
                  </a:lnTo>
                  <a:lnTo>
                    <a:pt x="3045" y="270"/>
                  </a:lnTo>
                  <a:lnTo>
                    <a:pt x="3052" y="267"/>
                  </a:lnTo>
                  <a:lnTo>
                    <a:pt x="3060" y="267"/>
                  </a:lnTo>
                  <a:lnTo>
                    <a:pt x="3069" y="267"/>
                  </a:lnTo>
                  <a:lnTo>
                    <a:pt x="3084" y="267"/>
                  </a:lnTo>
                  <a:lnTo>
                    <a:pt x="3092" y="267"/>
                  </a:lnTo>
                  <a:lnTo>
                    <a:pt x="3099" y="267"/>
                  </a:lnTo>
                  <a:lnTo>
                    <a:pt x="3107" y="267"/>
                  </a:lnTo>
                  <a:lnTo>
                    <a:pt x="3122" y="267"/>
                  </a:lnTo>
                  <a:lnTo>
                    <a:pt x="3131" y="267"/>
                  </a:lnTo>
                  <a:lnTo>
                    <a:pt x="3138" y="267"/>
                  </a:lnTo>
                  <a:lnTo>
                    <a:pt x="3146" y="267"/>
                  </a:lnTo>
                  <a:lnTo>
                    <a:pt x="3161" y="267"/>
                  </a:lnTo>
                  <a:lnTo>
                    <a:pt x="3169" y="267"/>
                  </a:lnTo>
                  <a:lnTo>
                    <a:pt x="3178" y="270"/>
                  </a:lnTo>
                  <a:lnTo>
                    <a:pt x="3185" y="270"/>
                  </a:lnTo>
                  <a:lnTo>
                    <a:pt x="3193" y="270"/>
                  </a:lnTo>
                  <a:lnTo>
                    <a:pt x="3208" y="270"/>
                  </a:lnTo>
                  <a:lnTo>
                    <a:pt x="3216" y="270"/>
                  </a:lnTo>
                  <a:lnTo>
                    <a:pt x="3225" y="273"/>
                  </a:lnTo>
                  <a:lnTo>
                    <a:pt x="3231" y="273"/>
                  </a:lnTo>
                  <a:lnTo>
                    <a:pt x="3248" y="273"/>
                  </a:lnTo>
                  <a:lnTo>
                    <a:pt x="3255" y="276"/>
                  </a:lnTo>
                  <a:lnTo>
                    <a:pt x="3263" y="276"/>
                  </a:lnTo>
                  <a:lnTo>
                    <a:pt x="3271" y="276"/>
                  </a:lnTo>
                  <a:lnTo>
                    <a:pt x="3287" y="279"/>
                  </a:lnTo>
                  <a:lnTo>
                    <a:pt x="3295" y="279"/>
                  </a:lnTo>
                  <a:lnTo>
                    <a:pt x="3302" y="279"/>
                  </a:lnTo>
                  <a:lnTo>
                    <a:pt x="3310" y="282"/>
                  </a:lnTo>
                  <a:lnTo>
                    <a:pt x="3325" y="282"/>
                  </a:lnTo>
                  <a:lnTo>
                    <a:pt x="3334" y="282"/>
                  </a:lnTo>
                  <a:lnTo>
                    <a:pt x="3342" y="285"/>
                  </a:lnTo>
                  <a:lnTo>
                    <a:pt x="3349" y="285"/>
                  </a:lnTo>
                  <a:lnTo>
                    <a:pt x="3365" y="288"/>
                  </a:lnTo>
                  <a:lnTo>
                    <a:pt x="3372" y="288"/>
                  </a:lnTo>
                  <a:lnTo>
                    <a:pt x="3381" y="288"/>
                  </a:lnTo>
                </a:path>
              </a:pathLst>
            </a:custGeom>
            <a:noFill/>
            <a:ln w="28575" cap="rnd" cmpd="sng">
              <a:solidFill>
                <a:srgbClr val="0066CC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0219" name="Rectangle 43">
              <a:extLst>
                <a:ext uri="{FF2B5EF4-FFF2-40B4-BE49-F238E27FC236}">
                  <a16:creationId xmlns:a16="http://schemas.microsoft.com/office/drawing/2014/main" id="{DB57D8A3-0841-1A43-9DC5-B111D9E9CA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1373"/>
              <a:ext cx="360" cy="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200"/>
                <a:t> 0.9</a:t>
              </a:r>
            </a:p>
          </p:txBody>
        </p:sp>
        <p:sp>
          <p:nvSpPr>
            <p:cNvPr id="50220" name="Line 44">
              <a:extLst>
                <a:ext uri="{FF2B5EF4-FFF2-40B4-BE49-F238E27FC236}">
                  <a16:creationId xmlns:a16="http://schemas.microsoft.com/office/drawing/2014/main" id="{04BD7E64-AB95-A046-920C-61FFC19460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47" y="1065"/>
              <a:ext cx="0" cy="9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21" name="Line 45">
              <a:extLst>
                <a:ext uri="{FF2B5EF4-FFF2-40B4-BE49-F238E27FC236}">
                  <a16:creationId xmlns:a16="http://schemas.microsoft.com/office/drawing/2014/main" id="{4A81A598-5FD7-1947-84ED-374CD0A46A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96" y="1139"/>
              <a:ext cx="116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22" name="Rectangle 46">
              <a:extLst>
                <a:ext uri="{FF2B5EF4-FFF2-40B4-BE49-F238E27FC236}">
                  <a16:creationId xmlns:a16="http://schemas.microsoft.com/office/drawing/2014/main" id="{93DD1BE2-A1FB-5447-B563-D49A5E692C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9" y="950"/>
              <a:ext cx="241" cy="2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/>
                <a:t>T</a:t>
              </a:r>
            </a:p>
          </p:txBody>
        </p:sp>
        <p:sp>
          <p:nvSpPr>
            <p:cNvPr id="50223" name="Line 47">
              <a:extLst>
                <a:ext uri="{FF2B5EF4-FFF2-40B4-BE49-F238E27FC236}">
                  <a16:creationId xmlns:a16="http://schemas.microsoft.com/office/drawing/2014/main" id="{60F6B5EE-2AE0-D24D-9231-73FCC409CE3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5" y="1087"/>
              <a:ext cx="0" cy="9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24" name="Line 48">
              <a:extLst>
                <a:ext uri="{FF2B5EF4-FFF2-40B4-BE49-F238E27FC236}">
                  <a16:creationId xmlns:a16="http://schemas.microsoft.com/office/drawing/2014/main" id="{04A53E8B-DB8F-0847-BD5F-F244969900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6" y="1314"/>
              <a:ext cx="116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lg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25" name="Line 49">
              <a:extLst>
                <a:ext uri="{FF2B5EF4-FFF2-40B4-BE49-F238E27FC236}">
                  <a16:creationId xmlns:a16="http://schemas.microsoft.com/office/drawing/2014/main" id="{050A5041-9679-9249-8267-F2644321DF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6" y="1434"/>
              <a:ext cx="116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lg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26" name="Rectangle 50">
              <a:extLst>
                <a:ext uri="{FF2B5EF4-FFF2-40B4-BE49-F238E27FC236}">
                  <a16:creationId xmlns:a16="http://schemas.microsoft.com/office/drawing/2014/main" id="{973171E0-8123-0D4B-810E-47E724BEC0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2" y="1127"/>
              <a:ext cx="516" cy="1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600"/>
                <a:t>+5%</a:t>
              </a:r>
            </a:p>
          </p:txBody>
        </p:sp>
        <p:sp>
          <p:nvSpPr>
            <p:cNvPr id="50227" name="Rectangle 51">
              <a:extLst>
                <a:ext uri="{FF2B5EF4-FFF2-40B4-BE49-F238E27FC236}">
                  <a16:creationId xmlns:a16="http://schemas.microsoft.com/office/drawing/2014/main" id="{A8854E95-5F86-2946-9F8D-162C744B5D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2" y="1454"/>
              <a:ext cx="461" cy="1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600"/>
                <a:t>-5%</a:t>
              </a:r>
            </a:p>
          </p:txBody>
        </p:sp>
        <p:sp>
          <p:nvSpPr>
            <p:cNvPr id="50228" name="Line 52">
              <a:extLst>
                <a:ext uri="{FF2B5EF4-FFF2-40B4-BE49-F238E27FC236}">
                  <a16:creationId xmlns:a16="http://schemas.microsoft.com/office/drawing/2014/main" id="{CAC7ADD3-9C97-E148-8590-4A445D6E79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2" y="2234"/>
              <a:ext cx="22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29" name="Rectangle 53">
              <a:extLst>
                <a:ext uri="{FF2B5EF4-FFF2-40B4-BE49-F238E27FC236}">
                  <a16:creationId xmlns:a16="http://schemas.microsoft.com/office/drawing/2014/main" id="{CFF6CE41-AEF7-644E-B7D8-2C05814B97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" y="2240"/>
              <a:ext cx="323" cy="2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u="none"/>
                <a:t>t</a:t>
              </a:r>
              <a:r>
                <a:rPr lang="it-IT" altLang="it-IT" u="none" baseline="-25000"/>
                <a:t>r1</a:t>
              </a:r>
            </a:p>
          </p:txBody>
        </p:sp>
        <p:sp>
          <p:nvSpPr>
            <p:cNvPr id="50230" name="Line 54">
              <a:extLst>
                <a:ext uri="{FF2B5EF4-FFF2-40B4-BE49-F238E27FC236}">
                  <a16:creationId xmlns:a16="http://schemas.microsoft.com/office/drawing/2014/main" id="{AB969D86-557A-DF4C-8427-9EA4D73487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1101"/>
              <a:ext cx="0" cy="26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31" name="Rectangle 55">
              <a:extLst>
                <a:ext uri="{FF2B5EF4-FFF2-40B4-BE49-F238E27FC236}">
                  <a16:creationId xmlns:a16="http://schemas.microsoft.com/office/drawing/2014/main" id="{885F654A-63F6-9240-965D-4E2EED626C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0" y="1246"/>
              <a:ext cx="251" cy="2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/>
                <a:t>S</a:t>
              </a:r>
            </a:p>
          </p:txBody>
        </p:sp>
      </p:grpSp>
      <p:grpSp>
        <p:nvGrpSpPr>
          <p:cNvPr id="50276" name="Group 100">
            <a:extLst>
              <a:ext uri="{FF2B5EF4-FFF2-40B4-BE49-F238E27FC236}">
                <a16:creationId xmlns:a16="http://schemas.microsoft.com/office/drawing/2014/main" id="{20CE9604-CA65-E242-BB3B-3C2B986E54B7}"/>
              </a:ext>
            </a:extLst>
          </p:cNvPr>
          <p:cNvGrpSpPr>
            <a:grpSpLocks/>
          </p:cNvGrpSpPr>
          <p:nvPr/>
        </p:nvGrpSpPr>
        <p:grpSpPr bwMode="auto">
          <a:xfrm>
            <a:off x="7696200" y="762000"/>
            <a:ext cx="2579688" cy="2192338"/>
            <a:chOff x="3799" y="638"/>
            <a:chExt cx="1625" cy="1381"/>
          </a:xfrm>
        </p:grpSpPr>
        <p:sp>
          <p:nvSpPr>
            <p:cNvPr id="50233" name="Line 57">
              <a:extLst>
                <a:ext uri="{FF2B5EF4-FFF2-40B4-BE49-F238E27FC236}">
                  <a16:creationId xmlns:a16="http://schemas.microsoft.com/office/drawing/2014/main" id="{A3348AAB-738C-D64E-9E97-3AD0C523EF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44" y="1756"/>
              <a:ext cx="128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34" name="Line 58">
              <a:extLst>
                <a:ext uri="{FF2B5EF4-FFF2-40B4-BE49-F238E27FC236}">
                  <a16:creationId xmlns:a16="http://schemas.microsoft.com/office/drawing/2014/main" id="{B771C12C-0D1C-2740-9D03-9ECEF1154B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44" y="660"/>
              <a:ext cx="0" cy="10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35" name="Line 59">
              <a:extLst>
                <a:ext uri="{FF2B5EF4-FFF2-40B4-BE49-F238E27FC236}">
                  <a16:creationId xmlns:a16="http://schemas.microsoft.com/office/drawing/2014/main" id="{48905537-207C-0744-A2E5-E36BE8DCD3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71" y="854"/>
              <a:ext cx="129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36" name="Line 60">
              <a:extLst>
                <a:ext uri="{FF2B5EF4-FFF2-40B4-BE49-F238E27FC236}">
                  <a16:creationId xmlns:a16="http://schemas.microsoft.com/office/drawing/2014/main" id="{44E07F7C-EC8F-724F-AD80-BA54FB4367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4" y="751"/>
              <a:ext cx="480" cy="1206"/>
            </a:xfrm>
            <a:prstGeom prst="line">
              <a:avLst/>
            </a:prstGeom>
            <a:noFill/>
            <a:ln w="12700">
              <a:solidFill>
                <a:srgbClr val="FF0033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37" name="Line 61">
              <a:extLst>
                <a:ext uri="{FF2B5EF4-FFF2-40B4-BE49-F238E27FC236}">
                  <a16:creationId xmlns:a16="http://schemas.microsoft.com/office/drawing/2014/main" id="{1B18D4CB-CDD7-114E-B973-F01AC3798A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78" y="1295"/>
              <a:ext cx="71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38" name="Text Box 62">
              <a:extLst>
                <a:ext uri="{FF2B5EF4-FFF2-40B4-BE49-F238E27FC236}">
                  <a16:creationId xmlns:a16="http://schemas.microsoft.com/office/drawing/2014/main" id="{08909894-5479-2647-AAF8-87768F2124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7" y="638"/>
              <a:ext cx="209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/>
                <a:t>1</a:t>
              </a:r>
            </a:p>
          </p:txBody>
        </p:sp>
        <p:sp>
          <p:nvSpPr>
            <p:cNvPr id="50239" name="Text Box 63">
              <a:extLst>
                <a:ext uri="{FF2B5EF4-FFF2-40B4-BE49-F238E27FC236}">
                  <a16:creationId xmlns:a16="http://schemas.microsoft.com/office/drawing/2014/main" id="{625EA9E8-9989-E846-8F78-CC8B961E51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9" y="1088"/>
              <a:ext cx="355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/>
                <a:t>0.5</a:t>
              </a:r>
            </a:p>
          </p:txBody>
        </p:sp>
        <p:sp>
          <p:nvSpPr>
            <p:cNvPr id="50240" name="Freeform 64">
              <a:extLst>
                <a:ext uri="{FF2B5EF4-FFF2-40B4-BE49-F238E27FC236}">
                  <a16:creationId xmlns:a16="http://schemas.microsoft.com/office/drawing/2014/main" id="{54CE5F5E-B67A-5241-87F8-9EFFA3190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0" y="676"/>
              <a:ext cx="1249" cy="1069"/>
            </a:xfrm>
            <a:custGeom>
              <a:avLst/>
              <a:gdLst>
                <a:gd name="T0" fmla="*/ 0 w 1806"/>
                <a:gd name="T1" fmla="*/ 1386 h 1386"/>
                <a:gd name="T2" fmla="*/ 42 w 1806"/>
                <a:gd name="T3" fmla="*/ 1386 h 1386"/>
                <a:gd name="T4" fmla="*/ 90 w 1806"/>
                <a:gd name="T5" fmla="*/ 1380 h 1386"/>
                <a:gd name="T6" fmla="*/ 138 w 1806"/>
                <a:gd name="T7" fmla="*/ 1374 h 1386"/>
                <a:gd name="T8" fmla="*/ 186 w 1806"/>
                <a:gd name="T9" fmla="*/ 1356 h 1386"/>
                <a:gd name="T10" fmla="*/ 228 w 1806"/>
                <a:gd name="T11" fmla="*/ 1326 h 1386"/>
                <a:gd name="T12" fmla="*/ 276 w 1806"/>
                <a:gd name="T13" fmla="*/ 1284 h 1386"/>
                <a:gd name="T14" fmla="*/ 324 w 1806"/>
                <a:gd name="T15" fmla="*/ 1236 h 1386"/>
                <a:gd name="T16" fmla="*/ 372 w 1806"/>
                <a:gd name="T17" fmla="*/ 1176 h 1386"/>
                <a:gd name="T18" fmla="*/ 414 w 1806"/>
                <a:gd name="T19" fmla="*/ 1110 h 1386"/>
                <a:gd name="T20" fmla="*/ 462 w 1806"/>
                <a:gd name="T21" fmla="*/ 1032 h 1386"/>
                <a:gd name="T22" fmla="*/ 510 w 1806"/>
                <a:gd name="T23" fmla="*/ 942 h 1386"/>
                <a:gd name="T24" fmla="*/ 552 w 1806"/>
                <a:gd name="T25" fmla="*/ 852 h 1386"/>
                <a:gd name="T26" fmla="*/ 600 w 1806"/>
                <a:gd name="T27" fmla="*/ 762 h 1386"/>
                <a:gd name="T28" fmla="*/ 648 w 1806"/>
                <a:gd name="T29" fmla="*/ 666 h 1386"/>
                <a:gd name="T30" fmla="*/ 696 w 1806"/>
                <a:gd name="T31" fmla="*/ 570 h 1386"/>
                <a:gd name="T32" fmla="*/ 738 w 1806"/>
                <a:gd name="T33" fmla="*/ 480 h 1386"/>
                <a:gd name="T34" fmla="*/ 786 w 1806"/>
                <a:gd name="T35" fmla="*/ 390 h 1386"/>
                <a:gd name="T36" fmla="*/ 834 w 1806"/>
                <a:gd name="T37" fmla="*/ 306 h 1386"/>
                <a:gd name="T38" fmla="*/ 882 w 1806"/>
                <a:gd name="T39" fmla="*/ 234 h 1386"/>
                <a:gd name="T40" fmla="*/ 924 w 1806"/>
                <a:gd name="T41" fmla="*/ 174 h 1386"/>
                <a:gd name="T42" fmla="*/ 972 w 1806"/>
                <a:gd name="T43" fmla="*/ 114 h 1386"/>
                <a:gd name="T44" fmla="*/ 1020 w 1806"/>
                <a:gd name="T45" fmla="*/ 72 h 1386"/>
                <a:gd name="T46" fmla="*/ 1062 w 1806"/>
                <a:gd name="T47" fmla="*/ 42 h 1386"/>
                <a:gd name="T48" fmla="*/ 1110 w 1806"/>
                <a:gd name="T49" fmla="*/ 18 h 1386"/>
                <a:gd name="T50" fmla="*/ 1158 w 1806"/>
                <a:gd name="T51" fmla="*/ 6 h 1386"/>
                <a:gd name="T52" fmla="*/ 1206 w 1806"/>
                <a:gd name="T53" fmla="*/ 0 h 1386"/>
                <a:gd name="T54" fmla="*/ 1248 w 1806"/>
                <a:gd name="T55" fmla="*/ 6 h 1386"/>
                <a:gd name="T56" fmla="*/ 1296 w 1806"/>
                <a:gd name="T57" fmla="*/ 18 h 1386"/>
                <a:gd name="T58" fmla="*/ 1344 w 1806"/>
                <a:gd name="T59" fmla="*/ 42 h 1386"/>
                <a:gd name="T60" fmla="*/ 1386 w 1806"/>
                <a:gd name="T61" fmla="*/ 66 h 1386"/>
                <a:gd name="T62" fmla="*/ 1434 w 1806"/>
                <a:gd name="T63" fmla="*/ 96 h 1386"/>
                <a:gd name="T64" fmla="*/ 1482 w 1806"/>
                <a:gd name="T65" fmla="*/ 126 h 1386"/>
                <a:gd name="T66" fmla="*/ 1530 w 1806"/>
                <a:gd name="T67" fmla="*/ 162 h 1386"/>
                <a:gd name="T68" fmla="*/ 1572 w 1806"/>
                <a:gd name="T69" fmla="*/ 192 h 1386"/>
                <a:gd name="T70" fmla="*/ 1620 w 1806"/>
                <a:gd name="T71" fmla="*/ 228 h 1386"/>
                <a:gd name="T72" fmla="*/ 1668 w 1806"/>
                <a:gd name="T73" fmla="*/ 252 h 1386"/>
                <a:gd name="T74" fmla="*/ 1716 w 1806"/>
                <a:gd name="T75" fmla="*/ 282 h 1386"/>
                <a:gd name="T76" fmla="*/ 1758 w 1806"/>
                <a:gd name="T77" fmla="*/ 306 h 1386"/>
                <a:gd name="T78" fmla="*/ 1806 w 1806"/>
                <a:gd name="T79" fmla="*/ 318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06" h="1386">
                  <a:moveTo>
                    <a:pt x="0" y="1386"/>
                  </a:moveTo>
                  <a:lnTo>
                    <a:pt x="42" y="1386"/>
                  </a:lnTo>
                  <a:lnTo>
                    <a:pt x="90" y="1380"/>
                  </a:lnTo>
                  <a:lnTo>
                    <a:pt x="138" y="1374"/>
                  </a:lnTo>
                  <a:lnTo>
                    <a:pt x="186" y="1356"/>
                  </a:lnTo>
                  <a:lnTo>
                    <a:pt x="228" y="1326"/>
                  </a:lnTo>
                  <a:lnTo>
                    <a:pt x="276" y="1284"/>
                  </a:lnTo>
                  <a:lnTo>
                    <a:pt x="324" y="1236"/>
                  </a:lnTo>
                  <a:lnTo>
                    <a:pt x="372" y="1176"/>
                  </a:lnTo>
                  <a:lnTo>
                    <a:pt x="414" y="1110"/>
                  </a:lnTo>
                  <a:lnTo>
                    <a:pt x="462" y="1032"/>
                  </a:lnTo>
                  <a:lnTo>
                    <a:pt x="510" y="942"/>
                  </a:lnTo>
                  <a:lnTo>
                    <a:pt x="552" y="852"/>
                  </a:lnTo>
                  <a:lnTo>
                    <a:pt x="600" y="762"/>
                  </a:lnTo>
                  <a:lnTo>
                    <a:pt x="648" y="666"/>
                  </a:lnTo>
                  <a:lnTo>
                    <a:pt x="696" y="570"/>
                  </a:lnTo>
                  <a:lnTo>
                    <a:pt x="738" y="480"/>
                  </a:lnTo>
                  <a:lnTo>
                    <a:pt x="786" y="390"/>
                  </a:lnTo>
                  <a:lnTo>
                    <a:pt x="834" y="306"/>
                  </a:lnTo>
                  <a:lnTo>
                    <a:pt x="882" y="234"/>
                  </a:lnTo>
                  <a:lnTo>
                    <a:pt x="924" y="174"/>
                  </a:lnTo>
                  <a:lnTo>
                    <a:pt x="972" y="114"/>
                  </a:lnTo>
                  <a:lnTo>
                    <a:pt x="1020" y="72"/>
                  </a:lnTo>
                  <a:lnTo>
                    <a:pt x="1062" y="42"/>
                  </a:lnTo>
                  <a:lnTo>
                    <a:pt x="1110" y="18"/>
                  </a:lnTo>
                  <a:lnTo>
                    <a:pt x="1158" y="6"/>
                  </a:lnTo>
                  <a:lnTo>
                    <a:pt x="1206" y="0"/>
                  </a:lnTo>
                  <a:lnTo>
                    <a:pt x="1248" y="6"/>
                  </a:lnTo>
                  <a:lnTo>
                    <a:pt x="1296" y="18"/>
                  </a:lnTo>
                  <a:lnTo>
                    <a:pt x="1344" y="42"/>
                  </a:lnTo>
                  <a:lnTo>
                    <a:pt x="1386" y="66"/>
                  </a:lnTo>
                  <a:lnTo>
                    <a:pt x="1434" y="96"/>
                  </a:lnTo>
                  <a:lnTo>
                    <a:pt x="1482" y="126"/>
                  </a:lnTo>
                  <a:lnTo>
                    <a:pt x="1530" y="162"/>
                  </a:lnTo>
                  <a:lnTo>
                    <a:pt x="1572" y="192"/>
                  </a:lnTo>
                  <a:lnTo>
                    <a:pt x="1620" y="228"/>
                  </a:lnTo>
                  <a:lnTo>
                    <a:pt x="1668" y="252"/>
                  </a:lnTo>
                  <a:lnTo>
                    <a:pt x="1716" y="282"/>
                  </a:lnTo>
                  <a:lnTo>
                    <a:pt x="1758" y="306"/>
                  </a:lnTo>
                  <a:lnTo>
                    <a:pt x="1806" y="318"/>
                  </a:lnTo>
                </a:path>
              </a:pathLst>
            </a:custGeom>
            <a:noFill/>
            <a:ln w="19050" cmpd="sng">
              <a:solidFill>
                <a:srgbClr val="0066C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0241" name="Line 65">
              <a:extLst>
                <a:ext uri="{FF2B5EF4-FFF2-40B4-BE49-F238E27FC236}">
                  <a16:creationId xmlns:a16="http://schemas.microsoft.com/office/drawing/2014/main" id="{6306948E-84DD-CC4D-BD15-49DA99B57D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65" y="1966"/>
              <a:ext cx="12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42" name="Text Box 66">
              <a:extLst>
                <a:ext uri="{FF2B5EF4-FFF2-40B4-BE49-F238E27FC236}">
                  <a16:creationId xmlns:a16="http://schemas.microsoft.com/office/drawing/2014/main" id="{585024E0-3362-0D4E-8181-2B3E692882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6" y="1786"/>
              <a:ext cx="353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/>
                <a:t>tan</a:t>
              </a:r>
            </a:p>
          </p:txBody>
        </p:sp>
        <p:sp>
          <p:nvSpPr>
            <p:cNvPr id="50243" name="Line 67">
              <a:extLst>
                <a:ext uri="{FF2B5EF4-FFF2-40B4-BE49-F238E27FC236}">
                  <a16:creationId xmlns:a16="http://schemas.microsoft.com/office/drawing/2014/main" id="{27BF3E82-40C8-CA4D-8339-87FD8EF7F2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28" y="859"/>
              <a:ext cx="0" cy="10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44" name="Line 68">
              <a:extLst>
                <a:ext uri="{FF2B5EF4-FFF2-40B4-BE49-F238E27FC236}">
                  <a16:creationId xmlns:a16="http://schemas.microsoft.com/office/drawing/2014/main" id="{5FCD68AD-6BA1-D247-9682-E38078375B9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67" y="1703"/>
              <a:ext cx="0" cy="20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45" name="Text Box 69">
              <a:extLst>
                <a:ext uri="{FF2B5EF4-FFF2-40B4-BE49-F238E27FC236}">
                  <a16:creationId xmlns:a16="http://schemas.microsoft.com/office/drawing/2014/main" id="{D6B21286-1AC7-EB4F-B75F-F6DCE77438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05" y="1727"/>
              <a:ext cx="501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/>
                <a:t>t</a:t>
              </a:r>
              <a:r>
                <a:rPr lang="it-IT" altLang="it-IT" baseline="-25000"/>
                <a:t>r2</a:t>
              </a:r>
              <a:endParaRPr lang="it-IT" altLang="it-IT"/>
            </a:p>
          </p:txBody>
        </p:sp>
      </p:grpSp>
      <p:grpSp>
        <p:nvGrpSpPr>
          <p:cNvPr id="50246" name="Group 70">
            <a:extLst>
              <a:ext uri="{FF2B5EF4-FFF2-40B4-BE49-F238E27FC236}">
                <a16:creationId xmlns:a16="http://schemas.microsoft.com/office/drawing/2014/main" id="{C948B1A0-B277-4F43-9D5A-88BFF7F2A730}"/>
              </a:ext>
            </a:extLst>
          </p:cNvPr>
          <p:cNvGrpSpPr>
            <a:grpSpLocks/>
          </p:cNvGrpSpPr>
          <p:nvPr/>
        </p:nvGrpSpPr>
        <p:grpSpPr bwMode="auto">
          <a:xfrm>
            <a:off x="1371600" y="3498851"/>
            <a:ext cx="4113440" cy="2950575"/>
            <a:chOff x="240" y="2628"/>
            <a:chExt cx="2496" cy="1391"/>
          </a:xfrm>
        </p:grpSpPr>
        <p:graphicFrame>
          <p:nvGraphicFramePr>
            <p:cNvPr id="50247" name="Object 71">
              <a:extLst>
                <a:ext uri="{FF2B5EF4-FFF2-40B4-BE49-F238E27FC236}">
                  <a16:creationId xmlns:a16="http://schemas.microsoft.com/office/drawing/2014/main" id="{07CDF850-2510-344E-9877-5F496A1C5226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85" y="2904"/>
            <a:ext cx="2049" cy="9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307" name="Immagine bitmap" r:id="rId3" imgW="4572000" imgH="2032000" progId="Paint.Picture">
                    <p:embed/>
                  </p:oleObj>
                </mc:Choice>
                <mc:Fallback>
                  <p:oleObj name="Immagine bitmap" r:id="rId3" imgW="4572000" imgH="2032000" progId="Paint.Picture">
                    <p:embed/>
                    <p:pic>
                      <p:nvPicPr>
                        <p:cNvPr id="50247" name="Object 71">
                          <a:extLst>
                            <a:ext uri="{FF2B5EF4-FFF2-40B4-BE49-F238E27FC236}">
                              <a16:creationId xmlns:a16="http://schemas.microsoft.com/office/drawing/2014/main" id="{07CDF850-2510-344E-9877-5F496A1C5226}"/>
                            </a:ext>
                          </a:extLst>
                        </p:cNvPr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5" y="2904"/>
                          <a:ext cx="2049" cy="9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0248" name="Line 72">
              <a:extLst>
                <a:ext uri="{FF2B5EF4-FFF2-40B4-BE49-F238E27FC236}">
                  <a16:creationId xmlns:a16="http://schemas.microsoft.com/office/drawing/2014/main" id="{2177A661-AFF1-7C40-84F8-DB02507FFE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7" y="2628"/>
              <a:ext cx="0" cy="12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49" name="Line 73">
              <a:extLst>
                <a:ext uri="{FF2B5EF4-FFF2-40B4-BE49-F238E27FC236}">
                  <a16:creationId xmlns:a16="http://schemas.microsoft.com/office/drawing/2014/main" id="{1DE23EC4-2574-6E4D-A551-A978875924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0" y="3768"/>
              <a:ext cx="236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50" name="Line 74">
              <a:extLst>
                <a:ext uri="{FF2B5EF4-FFF2-40B4-BE49-F238E27FC236}">
                  <a16:creationId xmlns:a16="http://schemas.microsoft.com/office/drawing/2014/main" id="{B6F79FAD-249A-9444-BC7C-8C98FD40CF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7" y="3276"/>
              <a:ext cx="217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lg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51" name="Rectangle 75">
              <a:extLst>
                <a:ext uri="{FF2B5EF4-FFF2-40B4-BE49-F238E27FC236}">
                  <a16:creationId xmlns:a16="http://schemas.microsoft.com/office/drawing/2014/main" id="{46307A3C-FE5C-B748-878F-DABB15120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" y="2664"/>
              <a:ext cx="476" cy="1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>
                  <a:latin typeface="Symbol" pitchFamily="2" charset="2"/>
                </a:rPr>
                <a:t>½</a:t>
              </a:r>
              <a:r>
                <a:rPr lang="it-IT" altLang="it-IT" sz="1400"/>
                <a:t>W</a:t>
              </a:r>
              <a:r>
                <a:rPr lang="it-IT" altLang="it-IT" sz="1400">
                  <a:latin typeface="Symbol" pitchFamily="2" charset="2"/>
                </a:rPr>
                <a:t>½</a:t>
              </a:r>
              <a:r>
                <a:rPr lang="it-IT" altLang="it-IT" u="none" baseline="-25000"/>
                <a:t>dB</a:t>
              </a:r>
            </a:p>
          </p:txBody>
        </p:sp>
        <p:sp>
          <p:nvSpPr>
            <p:cNvPr id="50252" name="Line 76">
              <a:extLst>
                <a:ext uri="{FF2B5EF4-FFF2-40B4-BE49-F238E27FC236}">
                  <a16:creationId xmlns:a16="http://schemas.microsoft.com/office/drawing/2014/main" id="{2110C19B-947B-B345-AB01-4AF6696AD4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0" y="2892"/>
              <a:ext cx="101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lg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53" name="Line 77">
              <a:extLst>
                <a:ext uri="{FF2B5EF4-FFF2-40B4-BE49-F238E27FC236}">
                  <a16:creationId xmlns:a16="http://schemas.microsoft.com/office/drawing/2014/main" id="{F91BA4C3-CBA5-954E-A892-4753EFC4C2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6" y="2892"/>
              <a:ext cx="0" cy="3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54" name="Rectangle 78">
              <a:extLst>
                <a:ext uri="{FF2B5EF4-FFF2-40B4-BE49-F238E27FC236}">
                  <a16:creationId xmlns:a16="http://schemas.microsoft.com/office/drawing/2014/main" id="{339AC59B-5A29-2343-ACDA-72B4B1128D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" y="2967"/>
              <a:ext cx="242" cy="1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/>
                <a:t>M</a:t>
              </a:r>
              <a:r>
                <a:rPr lang="it-IT" altLang="it-IT" u="none" baseline="-25000"/>
                <a:t>r</a:t>
              </a:r>
            </a:p>
          </p:txBody>
        </p:sp>
        <p:sp>
          <p:nvSpPr>
            <p:cNvPr id="50255" name="Line 79">
              <a:extLst>
                <a:ext uri="{FF2B5EF4-FFF2-40B4-BE49-F238E27FC236}">
                  <a16:creationId xmlns:a16="http://schemas.microsoft.com/office/drawing/2014/main" id="{4E93905F-6D72-BA4C-9986-39D2BAB688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17" y="3036"/>
              <a:ext cx="236" cy="1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56" name="Line 80">
              <a:extLst>
                <a:ext uri="{FF2B5EF4-FFF2-40B4-BE49-F238E27FC236}">
                  <a16:creationId xmlns:a16="http://schemas.microsoft.com/office/drawing/2014/main" id="{B8B94411-AFA2-D442-BAF5-84F6A1BB4C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41" y="2892"/>
              <a:ext cx="0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57" name="Rectangle 81">
              <a:extLst>
                <a:ext uri="{FF2B5EF4-FFF2-40B4-BE49-F238E27FC236}">
                  <a16:creationId xmlns:a16="http://schemas.microsoft.com/office/drawing/2014/main" id="{3C5977DF-52F8-8149-A910-2D0EFF05F5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6" y="2870"/>
              <a:ext cx="231" cy="1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/>
                <a:t>-3</a:t>
              </a:r>
            </a:p>
          </p:txBody>
        </p:sp>
        <p:sp>
          <p:nvSpPr>
            <p:cNvPr id="50258" name="Line 82">
              <a:extLst>
                <a:ext uri="{FF2B5EF4-FFF2-40B4-BE49-F238E27FC236}">
                  <a16:creationId xmlns:a16="http://schemas.microsoft.com/office/drawing/2014/main" id="{778631E9-71C6-2D42-AEB9-A1EFB4E465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29" y="3048"/>
              <a:ext cx="0" cy="72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59" name="Line 83">
              <a:extLst>
                <a:ext uri="{FF2B5EF4-FFF2-40B4-BE49-F238E27FC236}">
                  <a16:creationId xmlns:a16="http://schemas.microsoft.com/office/drawing/2014/main" id="{4CBD55A3-BBD1-E541-A4EF-325659F700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82" y="2904"/>
              <a:ext cx="0" cy="86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60" name="Line 84">
              <a:extLst>
                <a:ext uri="{FF2B5EF4-FFF2-40B4-BE49-F238E27FC236}">
                  <a16:creationId xmlns:a16="http://schemas.microsoft.com/office/drawing/2014/main" id="{CE1C3723-F0EA-2E4D-9370-A4F5CB1B46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2" y="3432"/>
              <a:ext cx="41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61" name="Line 85">
              <a:extLst>
                <a:ext uri="{FF2B5EF4-FFF2-40B4-BE49-F238E27FC236}">
                  <a16:creationId xmlns:a16="http://schemas.microsoft.com/office/drawing/2014/main" id="{B8DD722E-2001-2444-9C2B-5A92425887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88" y="3576"/>
              <a:ext cx="41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62" name="Line 86">
              <a:extLst>
                <a:ext uri="{FF2B5EF4-FFF2-40B4-BE49-F238E27FC236}">
                  <a16:creationId xmlns:a16="http://schemas.microsoft.com/office/drawing/2014/main" id="{D5F8367B-A510-5F43-8E81-53D9E93DEA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67" y="3276"/>
              <a:ext cx="0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63" name="Line 87">
              <a:extLst>
                <a:ext uri="{FF2B5EF4-FFF2-40B4-BE49-F238E27FC236}">
                  <a16:creationId xmlns:a16="http://schemas.microsoft.com/office/drawing/2014/main" id="{0E6BBFD2-3E2B-5244-A501-77B5B9E8EF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91" y="3276"/>
              <a:ext cx="0" cy="31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64" name="Rectangle 88">
              <a:extLst>
                <a:ext uri="{FF2B5EF4-FFF2-40B4-BE49-F238E27FC236}">
                  <a16:creationId xmlns:a16="http://schemas.microsoft.com/office/drawing/2014/main" id="{165285E2-04FC-8848-9F24-FC03A6585D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05" y="3348"/>
              <a:ext cx="231" cy="1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/>
                <a:t>-6</a:t>
              </a:r>
            </a:p>
          </p:txBody>
        </p:sp>
        <p:sp>
          <p:nvSpPr>
            <p:cNvPr id="50265" name="Rectangle 89">
              <a:extLst>
                <a:ext uri="{FF2B5EF4-FFF2-40B4-BE49-F238E27FC236}">
                  <a16:creationId xmlns:a16="http://schemas.microsoft.com/office/drawing/2014/main" id="{9FF82CC4-FABD-1C4C-BE74-D924D2C19B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2" y="3275"/>
              <a:ext cx="232" cy="1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/>
                <a:t>-3</a:t>
              </a:r>
            </a:p>
          </p:txBody>
        </p:sp>
        <p:sp>
          <p:nvSpPr>
            <p:cNvPr id="50266" name="Line 90">
              <a:extLst>
                <a:ext uri="{FF2B5EF4-FFF2-40B4-BE49-F238E27FC236}">
                  <a16:creationId xmlns:a16="http://schemas.microsoft.com/office/drawing/2014/main" id="{A6E8844C-2A1A-E84C-88C7-459F28D8F0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53" y="3432"/>
              <a:ext cx="0" cy="3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67" name="Line 91">
              <a:extLst>
                <a:ext uri="{FF2B5EF4-FFF2-40B4-BE49-F238E27FC236}">
                  <a16:creationId xmlns:a16="http://schemas.microsoft.com/office/drawing/2014/main" id="{8F832099-A2C2-1A4E-9E08-4D2E45465C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77" y="3588"/>
              <a:ext cx="0" cy="3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268" name="Rectangle 92">
              <a:extLst>
                <a:ext uri="{FF2B5EF4-FFF2-40B4-BE49-F238E27FC236}">
                  <a16:creationId xmlns:a16="http://schemas.microsoft.com/office/drawing/2014/main" id="{57D48F4A-A7A6-9C41-A6B8-8358EED82A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5" y="3725"/>
              <a:ext cx="249" cy="1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u="none">
                  <a:latin typeface="Symbol" pitchFamily="2" charset="2"/>
                </a:rPr>
                <a:t>w</a:t>
              </a:r>
              <a:r>
                <a:rPr lang="it-IT" altLang="it-IT" u="none" baseline="-25000"/>
                <a:t>r</a:t>
              </a:r>
            </a:p>
          </p:txBody>
        </p:sp>
        <p:sp>
          <p:nvSpPr>
            <p:cNvPr id="50269" name="Rectangle 93">
              <a:extLst>
                <a:ext uri="{FF2B5EF4-FFF2-40B4-BE49-F238E27FC236}">
                  <a16:creationId xmlns:a16="http://schemas.microsoft.com/office/drawing/2014/main" id="{6E7942F6-D1F4-514B-9D12-80A3CE8135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2" y="3725"/>
              <a:ext cx="247" cy="1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u="none">
                  <a:latin typeface="Symbol" pitchFamily="2" charset="2"/>
                </a:rPr>
                <a:t>w</a:t>
              </a:r>
              <a:r>
                <a:rPr lang="it-IT" altLang="it-IT" u="none"/>
                <a:t>’</a:t>
              </a:r>
            </a:p>
          </p:txBody>
        </p:sp>
        <p:sp>
          <p:nvSpPr>
            <p:cNvPr id="50270" name="Rectangle 94">
              <a:extLst>
                <a:ext uri="{FF2B5EF4-FFF2-40B4-BE49-F238E27FC236}">
                  <a16:creationId xmlns:a16="http://schemas.microsoft.com/office/drawing/2014/main" id="{E5DE6151-B7A3-8A4A-9D8E-B4AF31771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5" y="3725"/>
              <a:ext cx="268" cy="1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u="none">
                  <a:latin typeface="Symbol" pitchFamily="2" charset="2"/>
                </a:rPr>
                <a:t>w</a:t>
              </a:r>
              <a:r>
                <a:rPr lang="it-IT" altLang="it-IT" u="none" baseline="-25000"/>
                <a:t>3</a:t>
              </a:r>
            </a:p>
          </p:txBody>
        </p:sp>
        <p:sp>
          <p:nvSpPr>
            <p:cNvPr id="50271" name="Rectangle 95">
              <a:extLst>
                <a:ext uri="{FF2B5EF4-FFF2-40B4-BE49-F238E27FC236}">
                  <a16:creationId xmlns:a16="http://schemas.microsoft.com/office/drawing/2014/main" id="{5CDFD173-CE9C-7A4E-8EAD-42B33114C9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6" y="3845"/>
              <a:ext cx="268" cy="1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u="none">
                  <a:latin typeface="Symbol" pitchFamily="2" charset="2"/>
                </a:rPr>
                <a:t>w</a:t>
              </a:r>
              <a:r>
                <a:rPr lang="it-IT" altLang="it-IT" u="none" baseline="-25000"/>
                <a:t>6</a:t>
              </a:r>
            </a:p>
          </p:txBody>
        </p:sp>
      </p:grpSp>
      <p:sp>
        <p:nvSpPr>
          <p:cNvPr id="50272" name="Text Box 96">
            <a:extLst>
              <a:ext uri="{FF2B5EF4-FFF2-40B4-BE49-F238E27FC236}">
                <a16:creationId xmlns:a16="http://schemas.microsoft.com/office/drawing/2014/main" id="{9EA8453B-058E-2E4D-ABDF-E1D865C4A4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748" y="448164"/>
            <a:ext cx="803612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it-IT" altLang="it-IT" b="1" u="none" dirty="0">
                <a:solidFill>
                  <a:srgbClr val="0066CC"/>
                </a:solidFill>
              </a:rPr>
              <a:t>Relazioni approssimate la risposta </a:t>
            </a:r>
            <a:r>
              <a:rPr lang="it-IT" altLang="it-IT" b="1" u="none" dirty="0" err="1">
                <a:solidFill>
                  <a:srgbClr val="0066CC"/>
                </a:solidFill>
              </a:rPr>
              <a:t>indiciale</a:t>
            </a:r>
            <a:r>
              <a:rPr lang="it-IT" altLang="it-IT" b="1" u="none" dirty="0">
                <a:solidFill>
                  <a:srgbClr val="0066CC"/>
                </a:solidFill>
              </a:rPr>
              <a:t> e </a:t>
            </a:r>
            <a:r>
              <a:rPr lang="it-IT" altLang="it-IT" b="1" u="none" dirty="0" err="1">
                <a:solidFill>
                  <a:srgbClr val="0066CC"/>
                </a:solidFill>
              </a:rPr>
              <a:t>risp</a:t>
            </a:r>
            <a:r>
              <a:rPr lang="it-IT" altLang="it-IT" b="1" u="none" dirty="0">
                <a:solidFill>
                  <a:srgbClr val="0066CC"/>
                </a:solidFill>
              </a:rPr>
              <a:t>. armonica</a:t>
            </a:r>
          </a:p>
        </p:txBody>
      </p:sp>
      <p:graphicFrame>
        <p:nvGraphicFramePr>
          <p:cNvPr id="50273" name="Object 97">
            <a:extLst>
              <a:ext uri="{FF2B5EF4-FFF2-40B4-BE49-F238E27FC236}">
                <a16:creationId xmlns:a16="http://schemas.microsoft.com/office/drawing/2014/main" id="{D5E6139E-4927-4D48-9B5D-1CEC5AB393AE}"/>
              </a:ext>
            </a:extLst>
          </p:cNvPr>
          <p:cNvGraphicFramePr>
            <a:graphicFrameLocks/>
          </p:cNvGraphicFramePr>
          <p:nvPr/>
        </p:nvGraphicFramePr>
        <p:xfrm>
          <a:off x="5562601" y="3221038"/>
          <a:ext cx="5368925" cy="3313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8" name="MathType Equation" r:id="rId5" imgW="143941800" imgH="91579700" progId="Equation">
                  <p:embed/>
                </p:oleObj>
              </mc:Choice>
              <mc:Fallback>
                <p:oleObj name="MathType Equation" r:id="rId5" imgW="143941800" imgH="91579700" progId="Equation">
                  <p:embed/>
                  <p:pic>
                    <p:nvPicPr>
                      <p:cNvPr id="50273" name="Object 97">
                        <a:extLst>
                          <a:ext uri="{FF2B5EF4-FFF2-40B4-BE49-F238E27FC236}">
                            <a16:creationId xmlns:a16="http://schemas.microsoft.com/office/drawing/2014/main" id="{D5E6139E-4927-4D48-9B5D-1CEC5AB393AE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1" y="3221038"/>
                        <a:ext cx="5368925" cy="3313112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66CC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8944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8B8B0AF4-D9E4-DE4B-9D5F-0FDDCA412C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Transitorio </a:t>
            </a:r>
            <a:r>
              <a:rPr lang="it-IT" altLang="it-IT">
                <a:sym typeface="Wingdings" pitchFamily="2" charset="2"/>
              </a:rPr>
              <a:t></a:t>
            </a:r>
            <a:r>
              <a:rPr lang="it-IT" altLang="it-IT"/>
              <a:t> Anello Aperto</a:t>
            </a:r>
            <a:endParaRPr lang="en-US" altLang="it-IT"/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EE5179DF-2FEC-E540-8D9C-A0914BF80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609601"/>
            <a:ext cx="5849938" cy="46089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it-IT" altLang="it-IT" u="none"/>
              <a:t>Passaggio </a:t>
            </a:r>
            <a:r>
              <a:rPr lang="it-IT" altLang="it-IT" u="none">
                <a:solidFill>
                  <a:srgbClr val="0066CC"/>
                </a:solidFill>
              </a:rPr>
              <a:t>da </a:t>
            </a:r>
            <a:r>
              <a:rPr lang="it-IT" altLang="it-IT">
                <a:solidFill>
                  <a:srgbClr val="0066CC"/>
                </a:solidFill>
              </a:rPr>
              <a:t>W(j</a:t>
            </a:r>
            <a:r>
              <a:rPr lang="it-IT" altLang="it-IT">
                <a:solidFill>
                  <a:srgbClr val="0066CC"/>
                </a:solidFill>
                <a:latin typeface="Symbol" pitchFamily="2" charset="2"/>
              </a:rPr>
              <a:t>w</a:t>
            </a:r>
            <a:r>
              <a:rPr lang="it-IT" altLang="it-IT">
                <a:solidFill>
                  <a:srgbClr val="0066CC"/>
                </a:solidFill>
              </a:rPr>
              <a:t>)</a:t>
            </a:r>
            <a:r>
              <a:rPr lang="it-IT" altLang="it-IT" u="none">
                <a:solidFill>
                  <a:srgbClr val="0066CC"/>
                </a:solidFill>
              </a:rPr>
              <a:t> a </a:t>
            </a:r>
            <a:r>
              <a:rPr lang="it-IT" altLang="it-IT">
                <a:solidFill>
                  <a:srgbClr val="0066CC"/>
                </a:solidFill>
              </a:rPr>
              <a:t>F(j</a:t>
            </a:r>
            <a:r>
              <a:rPr lang="it-IT" altLang="it-IT">
                <a:solidFill>
                  <a:srgbClr val="0066CC"/>
                </a:solidFill>
                <a:latin typeface="Symbol" pitchFamily="2" charset="2"/>
              </a:rPr>
              <a:t>w</a:t>
            </a:r>
            <a:r>
              <a:rPr lang="it-IT" altLang="it-IT">
                <a:solidFill>
                  <a:srgbClr val="0066CC"/>
                </a:solidFill>
              </a:rPr>
              <a:t>)</a:t>
            </a:r>
            <a:r>
              <a:rPr lang="it-IT" altLang="it-IT" u="none">
                <a:solidFill>
                  <a:srgbClr val="0066CC"/>
                </a:solidFill>
              </a:rPr>
              <a:t> a ciclo aperto</a:t>
            </a:r>
            <a:r>
              <a:rPr lang="it-IT" altLang="it-IT" u="none"/>
              <a:t>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it-IT" altLang="it-IT" u="none"/>
              <a:t>E’ più semplice perché nel dominio di </a:t>
            </a:r>
            <a:r>
              <a:rPr lang="it-IT" altLang="it-IT" u="none">
                <a:latin typeface="Symbol" pitchFamily="2" charset="2"/>
              </a:rPr>
              <a:t>w</a:t>
            </a:r>
            <a:endParaRPr lang="it-IT" altLang="it-IT" u="none"/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it-IT" altLang="it-IT" u="none"/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it-IT" altLang="it-IT" u="none"/>
              <a:t>per ogni valore di </a:t>
            </a:r>
            <a:r>
              <a:rPr lang="it-IT" altLang="it-IT" u="none">
                <a:latin typeface="Symbol" pitchFamily="2" charset="2"/>
              </a:rPr>
              <a:t>w.</a:t>
            </a:r>
            <a:endParaRPr lang="it-IT" altLang="it-IT" u="none"/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it-IT" altLang="it-IT" u="none"/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it-IT" altLang="it-IT" u="none"/>
              <a:t>Non avendo l’espressione di W(j</a:t>
            </a:r>
            <a:r>
              <a:rPr lang="it-IT" altLang="it-IT" u="none">
                <a:latin typeface="Symbol" pitchFamily="2" charset="2"/>
              </a:rPr>
              <a:t>w</a:t>
            </a:r>
            <a:r>
              <a:rPr lang="it-IT" altLang="it-IT" u="none"/>
              <a:t>) si usano</a:t>
            </a:r>
            <a:endParaRPr lang="it-IT" altLang="it-IT" u="none">
              <a:solidFill>
                <a:srgbClr val="0066CC"/>
              </a:solidFill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it-IT" altLang="it-IT" u="none"/>
              <a:t>i legami </a:t>
            </a:r>
            <a:r>
              <a:rPr lang="it-IT" altLang="it-IT">
                <a:solidFill>
                  <a:srgbClr val="0066CC"/>
                </a:solidFill>
              </a:rPr>
              <a:t>approssimati </a:t>
            </a:r>
            <a:r>
              <a:rPr lang="it-IT" altLang="it-IT" u="none"/>
              <a:t>(vedi Nichols)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it-IT" altLang="it-IT" u="none"/>
              <a:t>	1.26</a:t>
            </a:r>
            <a:r>
              <a:rPr lang="it-IT" altLang="it-IT" u="none">
                <a:latin typeface="Symbol" pitchFamily="2" charset="2"/>
              </a:rPr>
              <a:t>w</a:t>
            </a:r>
            <a:r>
              <a:rPr lang="it-IT" altLang="it-IT" u="none" baseline="-25000"/>
              <a:t>T </a:t>
            </a:r>
            <a:r>
              <a:rPr lang="it-IT" altLang="it-IT" u="none"/>
              <a:t>&lt; </a:t>
            </a:r>
            <a:r>
              <a:rPr lang="it-IT" altLang="it-IT" u="none">
                <a:latin typeface="Symbol" pitchFamily="2" charset="2"/>
              </a:rPr>
              <a:t>w</a:t>
            </a:r>
            <a:r>
              <a:rPr lang="it-IT" altLang="it-IT" u="none" baseline="-25000"/>
              <a:t>3 </a:t>
            </a:r>
            <a:r>
              <a:rPr lang="it-IT" altLang="it-IT" u="none"/>
              <a:t>&lt;2.52</a:t>
            </a:r>
            <a:r>
              <a:rPr lang="it-IT" altLang="it-IT" u="none">
                <a:latin typeface="Symbol" pitchFamily="2" charset="2"/>
              </a:rPr>
              <a:t>w</a:t>
            </a:r>
            <a:r>
              <a:rPr lang="it-IT" altLang="it-IT" u="none" baseline="-25000"/>
              <a:t>T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it-IT" altLang="it-IT" u="none"/>
              <a:t>	m</a:t>
            </a:r>
            <a:r>
              <a:rPr lang="it-IT" altLang="it-IT" u="none">
                <a:latin typeface="Symbol" pitchFamily="2" charset="2"/>
              </a:rPr>
              <a:t>j</a:t>
            </a:r>
            <a:r>
              <a:rPr lang="it-IT" altLang="it-IT" u="none"/>
              <a:t> &gt; 60°</a:t>
            </a:r>
            <a:r>
              <a:rPr lang="it-IT" altLang="it-IT" u="none">
                <a:latin typeface="Symbol" pitchFamily="2" charset="2"/>
              </a:rPr>
              <a:t>×(1-</a:t>
            </a:r>
            <a:r>
              <a:rPr lang="it-IT" altLang="it-IT" u="none"/>
              <a:t>M</a:t>
            </a:r>
            <a:r>
              <a:rPr lang="it-IT" altLang="it-IT" u="none" baseline="-25000"/>
              <a:t>r</a:t>
            </a:r>
            <a:r>
              <a:rPr lang="it-IT" altLang="it-IT" u="none">
                <a:latin typeface="Symbol" pitchFamily="2" charset="2"/>
              </a:rPr>
              <a:t>|</a:t>
            </a:r>
            <a:r>
              <a:rPr lang="it-IT" altLang="it-IT" u="none" baseline="-25000"/>
              <a:t>dB</a:t>
            </a:r>
            <a:r>
              <a:rPr lang="it-IT" altLang="it-IT" u="none"/>
              <a:t>*0.1</a:t>
            </a:r>
            <a:r>
              <a:rPr lang="it-IT" altLang="it-IT" u="none">
                <a:latin typeface="Symbol" pitchFamily="2" charset="2"/>
              </a:rPr>
              <a:t>)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it-IT" altLang="it-IT" u="none"/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it-IT" altLang="it-IT" u="none"/>
              <a:t>Con:</a:t>
            </a:r>
            <a:endParaRPr lang="it-IT" altLang="it-IT" u="none">
              <a:latin typeface="Symbol" pitchFamily="2" charset="2"/>
            </a:endParaRPr>
          </a:p>
        </p:txBody>
      </p:sp>
      <p:graphicFrame>
        <p:nvGraphicFramePr>
          <p:cNvPr id="51204" name="Object 4">
            <a:extLst>
              <a:ext uri="{FF2B5EF4-FFF2-40B4-BE49-F238E27FC236}">
                <a16:creationId xmlns:a16="http://schemas.microsoft.com/office/drawing/2014/main" id="{0D665DCD-FD45-5A4A-9274-E05121008E49}"/>
              </a:ext>
            </a:extLst>
          </p:cNvPr>
          <p:cNvGraphicFramePr>
            <a:graphicFrameLocks/>
          </p:cNvGraphicFramePr>
          <p:nvPr/>
        </p:nvGraphicFramePr>
        <p:xfrm>
          <a:off x="1447801" y="1690688"/>
          <a:ext cx="3444875" cy="442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41" r:id="rId3" imgW="79578200" imgH="11404600" progId="Equation">
                  <p:embed/>
                </p:oleObj>
              </mc:Choice>
              <mc:Fallback>
                <p:oleObj r:id="rId3" imgW="79578200" imgH="11404600" progId="Equation">
                  <p:embed/>
                  <p:pic>
                    <p:nvPicPr>
                      <p:cNvPr id="51204" name="Object 4">
                        <a:extLst>
                          <a:ext uri="{FF2B5EF4-FFF2-40B4-BE49-F238E27FC236}">
                            <a16:creationId xmlns:a16="http://schemas.microsoft.com/office/drawing/2014/main" id="{0D665DCD-FD45-5A4A-9274-E05121008E49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1" y="1690688"/>
                        <a:ext cx="3444875" cy="442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395" name="Object 195">
            <a:extLst>
              <a:ext uri="{FF2B5EF4-FFF2-40B4-BE49-F238E27FC236}">
                <a16:creationId xmlns:a16="http://schemas.microsoft.com/office/drawing/2014/main" id="{26D5897A-5CBA-BC48-B2AD-C62042390313}"/>
              </a:ext>
            </a:extLst>
          </p:cNvPr>
          <p:cNvGraphicFramePr>
            <a:graphicFrameLocks/>
          </p:cNvGraphicFramePr>
          <p:nvPr/>
        </p:nvGraphicFramePr>
        <p:xfrm>
          <a:off x="2362201" y="5334000"/>
          <a:ext cx="1744663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42" r:id="rId5" imgW="36576000" imgH="17551400" progId="Equation">
                  <p:embed/>
                </p:oleObj>
              </mc:Choice>
              <mc:Fallback>
                <p:oleObj r:id="rId5" imgW="36576000" imgH="17551400" progId="Equation">
                  <p:embed/>
                  <p:pic>
                    <p:nvPicPr>
                      <p:cNvPr id="51395" name="Object 195">
                        <a:extLst>
                          <a:ext uri="{FF2B5EF4-FFF2-40B4-BE49-F238E27FC236}">
                            <a16:creationId xmlns:a16="http://schemas.microsoft.com/office/drawing/2014/main" id="{26D5897A-5CBA-BC48-B2AD-C62042390313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2201" y="5334000"/>
                        <a:ext cx="1744663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1405" name="Group 205">
            <a:extLst>
              <a:ext uri="{FF2B5EF4-FFF2-40B4-BE49-F238E27FC236}">
                <a16:creationId xmlns:a16="http://schemas.microsoft.com/office/drawing/2014/main" id="{80E9A028-D0DC-8A46-A1BE-57AD62714ACB}"/>
              </a:ext>
            </a:extLst>
          </p:cNvPr>
          <p:cNvGrpSpPr>
            <a:grpSpLocks/>
          </p:cNvGrpSpPr>
          <p:nvPr/>
        </p:nvGrpSpPr>
        <p:grpSpPr bwMode="auto">
          <a:xfrm>
            <a:off x="6076951" y="914400"/>
            <a:ext cx="4745337" cy="5507038"/>
            <a:chOff x="3648" y="576"/>
            <a:chExt cx="2515" cy="3089"/>
          </a:xfrm>
        </p:grpSpPr>
        <p:graphicFrame>
          <p:nvGraphicFramePr>
            <p:cNvPr id="51206" name="Object 6">
              <a:extLst>
                <a:ext uri="{FF2B5EF4-FFF2-40B4-BE49-F238E27FC236}">
                  <a16:creationId xmlns:a16="http://schemas.microsoft.com/office/drawing/2014/main" id="{6E683817-E5D3-2441-95BD-4DE562600C8B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314" y="824"/>
            <a:ext cx="1125" cy="6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6343" name="Immagine bitmap" r:id="rId7" imgW="4572000" imgH="2032000" progId="Paint.Picture">
                    <p:embed/>
                  </p:oleObj>
                </mc:Choice>
                <mc:Fallback>
                  <p:oleObj name="Immagine bitmap" r:id="rId7" imgW="4572000" imgH="2032000" progId="Paint.Picture">
                    <p:embed/>
                    <p:pic>
                      <p:nvPicPr>
                        <p:cNvPr id="51206" name="Object 6">
                          <a:extLst>
                            <a:ext uri="{FF2B5EF4-FFF2-40B4-BE49-F238E27FC236}">
                              <a16:creationId xmlns:a16="http://schemas.microsoft.com/office/drawing/2014/main" id="{6E683817-E5D3-2441-95BD-4DE562600C8B}"/>
                            </a:ext>
                          </a:extLst>
                        </p:cNvPr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14" y="824"/>
                          <a:ext cx="1125" cy="6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1207" name="Line 7">
              <a:extLst>
                <a:ext uri="{FF2B5EF4-FFF2-40B4-BE49-F238E27FC236}">
                  <a16:creationId xmlns:a16="http://schemas.microsoft.com/office/drawing/2014/main" id="{20CB52DB-97EC-064B-A231-F9E8DB5E89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27" y="944"/>
              <a:ext cx="0" cy="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med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08" name="Line 8">
              <a:extLst>
                <a:ext uri="{FF2B5EF4-FFF2-40B4-BE49-F238E27FC236}">
                  <a16:creationId xmlns:a16="http://schemas.microsoft.com/office/drawing/2014/main" id="{7772AA7C-1040-E345-ABC6-6C6CEDBE94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90" y="1416"/>
              <a:ext cx="12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09" name="Line 9">
              <a:extLst>
                <a:ext uri="{FF2B5EF4-FFF2-40B4-BE49-F238E27FC236}">
                  <a16:creationId xmlns:a16="http://schemas.microsoft.com/office/drawing/2014/main" id="{94163D6B-4C84-FD44-AFBF-B9410DA0F6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22" y="827"/>
              <a:ext cx="2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10" name="Rectangle 10">
              <a:extLst>
                <a:ext uri="{FF2B5EF4-FFF2-40B4-BE49-F238E27FC236}">
                  <a16:creationId xmlns:a16="http://schemas.microsoft.com/office/drawing/2014/main" id="{782D3DD4-9418-7641-A8AC-D668CC7DE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0" y="1362"/>
              <a:ext cx="219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600">
                  <a:latin typeface="Symbol" pitchFamily="2" charset="2"/>
                </a:rPr>
                <a:t>w</a:t>
              </a:r>
              <a:r>
                <a:rPr lang="it-IT" altLang="it-IT" sz="1600" baseline="-25000"/>
                <a:t>3</a:t>
              </a:r>
              <a:endParaRPr lang="it-IT" altLang="it-IT" sz="1600"/>
            </a:p>
          </p:txBody>
        </p:sp>
        <p:sp>
          <p:nvSpPr>
            <p:cNvPr id="51211" name="Line 11">
              <a:extLst>
                <a:ext uri="{FF2B5EF4-FFF2-40B4-BE49-F238E27FC236}">
                  <a16:creationId xmlns:a16="http://schemas.microsoft.com/office/drawing/2014/main" id="{E48142F4-2A81-B74E-9DD0-1F668B54F0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17" y="1137"/>
              <a:ext cx="3" cy="2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12" name="Line 12">
              <a:extLst>
                <a:ext uri="{FF2B5EF4-FFF2-40B4-BE49-F238E27FC236}">
                  <a16:creationId xmlns:a16="http://schemas.microsoft.com/office/drawing/2014/main" id="{571D3E4C-B795-3449-98CB-E47AAF8796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648" y="816"/>
              <a:ext cx="1224" cy="17"/>
            </a:xfrm>
            <a:prstGeom prst="line">
              <a:avLst/>
            </a:prstGeom>
            <a:noFill/>
            <a:ln w="12700">
              <a:solidFill>
                <a:srgbClr val="FF0033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13" name="Rectangle 13">
              <a:extLst>
                <a:ext uri="{FF2B5EF4-FFF2-40B4-BE49-F238E27FC236}">
                  <a16:creationId xmlns:a16="http://schemas.microsoft.com/office/drawing/2014/main" id="{2003D55A-25BF-7D4B-9B74-0BE17642C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2" y="576"/>
              <a:ext cx="385" cy="1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200">
                  <a:latin typeface="Symbol" pitchFamily="2" charset="2"/>
                </a:rPr>
                <a:t>½</a:t>
              </a:r>
              <a:r>
                <a:rPr lang="it-IT" altLang="it-IT" sz="1200"/>
                <a:t>W</a:t>
              </a:r>
              <a:r>
                <a:rPr lang="it-IT" altLang="it-IT" sz="1200">
                  <a:latin typeface="Symbol" pitchFamily="2" charset="2"/>
                </a:rPr>
                <a:t>½</a:t>
              </a:r>
              <a:r>
                <a:rPr lang="it-IT" altLang="it-IT" baseline="-25000"/>
                <a:t>dB</a:t>
              </a:r>
            </a:p>
          </p:txBody>
        </p:sp>
        <p:sp>
          <p:nvSpPr>
            <p:cNvPr id="51214" name="Rectangle 14">
              <a:extLst>
                <a:ext uri="{FF2B5EF4-FFF2-40B4-BE49-F238E27FC236}">
                  <a16:creationId xmlns:a16="http://schemas.microsoft.com/office/drawing/2014/main" id="{624DEF7C-FA03-4946-86A9-F8661D733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0" y="1065"/>
              <a:ext cx="188" cy="1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200"/>
                <a:t>-3</a:t>
              </a:r>
            </a:p>
          </p:txBody>
        </p:sp>
        <p:sp>
          <p:nvSpPr>
            <p:cNvPr id="51215" name="Line 15">
              <a:extLst>
                <a:ext uri="{FF2B5EF4-FFF2-40B4-BE49-F238E27FC236}">
                  <a16:creationId xmlns:a16="http://schemas.microsoft.com/office/drawing/2014/main" id="{4F6A6511-FCB0-DB4E-A96D-F6EC3253D9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72" y="1150"/>
              <a:ext cx="9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17" name="Line 17">
              <a:extLst>
                <a:ext uri="{FF2B5EF4-FFF2-40B4-BE49-F238E27FC236}">
                  <a16:creationId xmlns:a16="http://schemas.microsoft.com/office/drawing/2014/main" id="{0C06653F-2E92-9449-92C6-81FF6D196C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3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18" name="Line 18">
              <a:extLst>
                <a:ext uri="{FF2B5EF4-FFF2-40B4-BE49-F238E27FC236}">
                  <a16:creationId xmlns:a16="http://schemas.microsoft.com/office/drawing/2014/main" id="{3FEA526B-7D5B-C747-8B24-7A03022BCF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96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19" name="Line 19">
              <a:extLst>
                <a:ext uri="{FF2B5EF4-FFF2-40B4-BE49-F238E27FC236}">
                  <a16:creationId xmlns:a16="http://schemas.microsoft.com/office/drawing/2014/main" id="{DC806CF3-3785-4C4F-9062-D421951CBB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925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20" name="Line 20">
              <a:extLst>
                <a:ext uri="{FF2B5EF4-FFF2-40B4-BE49-F238E27FC236}">
                  <a16:creationId xmlns:a16="http://schemas.microsoft.com/office/drawing/2014/main" id="{C90DAEA9-77D8-EE42-8F5F-AA531BD595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2543"/>
              <a:ext cx="186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21" name="Line 21">
              <a:extLst>
                <a:ext uri="{FF2B5EF4-FFF2-40B4-BE49-F238E27FC236}">
                  <a16:creationId xmlns:a16="http://schemas.microsoft.com/office/drawing/2014/main" id="{51D956DF-E510-3B4B-9822-B7F0DF596D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2252"/>
              <a:ext cx="2008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22" name="Line 22">
              <a:extLst>
                <a:ext uri="{FF2B5EF4-FFF2-40B4-BE49-F238E27FC236}">
                  <a16:creationId xmlns:a16="http://schemas.microsoft.com/office/drawing/2014/main" id="{94381454-13B3-AC4D-8CB6-88BB31252D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1960"/>
              <a:ext cx="186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23" name="Freeform 23">
              <a:extLst>
                <a:ext uri="{FF2B5EF4-FFF2-40B4-BE49-F238E27FC236}">
                  <a16:creationId xmlns:a16="http://schemas.microsoft.com/office/drawing/2014/main" id="{47EF8D2C-BFFF-C748-A9A5-A972A14B6C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3" y="1960"/>
              <a:ext cx="1863" cy="584"/>
            </a:xfrm>
            <a:custGeom>
              <a:avLst/>
              <a:gdLst>
                <a:gd name="T0" fmla="*/ 0 w 1863"/>
                <a:gd name="T1" fmla="*/ 639 h 640"/>
                <a:gd name="T2" fmla="*/ 0 w 1863"/>
                <a:gd name="T3" fmla="*/ 0 h 640"/>
                <a:gd name="T4" fmla="*/ 1862 w 1863"/>
                <a:gd name="T5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63" h="640">
                  <a:moveTo>
                    <a:pt x="0" y="639"/>
                  </a:moveTo>
                  <a:lnTo>
                    <a:pt x="0" y="0"/>
                  </a:lnTo>
                  <a:lnTo>
                    <a:pt x="1862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224" name="Freeform 24">
              <a:extLst>
                <a:ext uri="{FF2B5EF4-FFF2-40B4-BE49-F238E27FC236}">
                  <a16:creationId xmlns:a16="http://schemas.microsoft.com/office/drawing/2014/main" id="{0405F1B8-7DA3-184F-993A-69E79F2C7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3" y="1960"/>
              <a:ext cx="1863" cy="584"/>
            </a:xfrm>
            <a:custGeom>
              <a:avLst/>
              <a:gdLst>
                <a:gd name="T0" fmla="*/ 0 w 1863"/>
                <a:gd name="T1" fmla="*/ 639 h 640"/>
                <a:gd name="T2" fmla="*/ 0 w 1863"/>
                <a:gd name="T3" fmla="*/ 0 h 640"/>
                <a:gd name="T4" fmla="*/ 1862 w 1863"/>
                <a:gd name="T5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63" h="640">
                  <a:moveTo>
                    <a:pt x="0" y="639"/>
                  </a:moveTo>
                  <a:lnTo>
                    <a:pt x="0" y="0"/>
                  </a:lnTo>
                  <a:lnTo>
                    <a:pt x="1862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225" name="Freeform 25">
              <a:extLst>
                <a:ext uri="{FF2B5EF4-FFF2-40B4-BE49-F238E27FC236}">
                  <a16:creationId xmlns:a16="http://schemas.microsoft.com/office/drawing/2014/main" id="{24CB25A4-4435-2644-BE81-CA5B33931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3" y="1960"/>
              <a:ext cx="1863" cy="584"/>
            </a:xfrm>
            <a:custGeom>
              <a:avLst/>
              <a:gdLst>
                <a:gd name="T0" fmla="*/ 0 w 1863"/>
                <a:gd name="T1" fmla="*/ 639 h 640"/>
                <a:gd name="T2" fmla="*/ 0 w 1863"/>
                <a:gd name="T3" fmla="*/ 0 h 640"/>
                <a:gd name="T4" fmla="*/ 1862 w 1863"/>
                <a:gd name="T5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63" h="640">
                  <a:moveTo>
                    <a:pt x="0" y="639"/>
                  </a:moveTo>
                  <a:lnTo>
                    <a:pt x="0" y="0"/>
                  </a:lnTo>
                  <a:lnTo>
                    <a:pt x="1862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226" name="Line 26">
              <a:extLst>
                <a:ext uri="{FF2B5EF4-FFF2-40B4-BE49-F238E27FC236}">
                  <a16:creationId xmlns:a16="http://schemas.microsoft.com/office/drawing/2014/main" id="{A3364CD6-F045-E04D-8A6A-C92105623A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2543"/>
              <a:ext cx="186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27" name="Line 27">
              <a:extLst>
                <a:ext uri="{FF2B5EF4-FFF2-40B4-BE49-F238E27FC236}">
                  <a16:creationId xmlns:a16="http://schemas.microsoft.com/office/drawing/2014/main" id="{2135AD34-BDA0-374C-B89E-0E8860E71B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1960"/>
              <a:ext cx="186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28" name="Line 28">
              <a:extLst>
                <a:ext uri="{FF2B5EF4-FFF2-40B4-BE49-F238E27FC236}">
                  <a16:creationId xmlns:a16="http://schemas.microsoft.com/office/drawing/2014/main" id="{6B6890C0-B01B-664A-8775-B2E142D68E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3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29" name="Line 29">
              <a:extLst>
                <a:ext uri="{FF2B5EF4-FFF2-40B4-BE49-F238E27FC236}">
                  <a16:creationId xmlns:a16="http://schemas.microsoft.com/office/drawing/2014/main" id="{D499D5F0-DAA5-A945-A6D6-84984592DA3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925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30" name="Line 30">
              <a:extLst>
                <a:ext uri="{FF2B5EF4-FFF2-40B4-BE49-F238E27FC236}">
                  <a16:creationId xmlns:a16="http://schemas.microsoft.com/office/drawing/2014/main" id="{76C3E796-A48B-7A44-90A0-0F292F0B7D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1960"/>
              <a:ext cx="11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31" name="Line 31">
              <a:extLst>
                <a:ext uri="{FF2B5EF4-FFF2-40B4-BE49-F238E27FC236}">
                  <a16:creationId xmlns:a16="http://schemas.microsoft.com/office/drawing/2014/main" id="{A8364C44-5E58-E74D-B1FF-8FDBF84932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25" y="2543"/>
              <a:ext cx="1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32" name="Line 32">
              <a:extLst>
                <a:ext uri="{FF2B5EF4-FFF2-40B4-BE49-F238E27FC236}">
                  <a16:creationId xmlns:a16="http://schemas.microsoft.com/office/drawing/2014/main" id="{F898FE5B-B8E6-5743-A22F-89CE03C4EB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2543"/>
              <a:ext cx="186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33" name="Line 33">
              <a:extLst>
                <a:ext uri="{FF2B5EF4-FFF2-40B4-BE49-F238E27FC236}">
                  <a16:creationId xmlns:a16="http://schemas.microsoft.com/office/drawing/2014/main" id="{FF3DBFD8-F465-5A4A-93F0-299C0EB581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3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34" name="Line 34">
              <a:extLst>
                <a:ext uri="{FF2B5EF4-FFF2-40B4-BE49-F238E27FC236}">
                  <a16:creationId xmlns:a16="http://schemas.microsoft.com/office/drawing/2014/main" id="{1BDC1748-6F96-1542-A453-4F03211889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2543"/>
              <a:ext cx="11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35" name="Line 35">
              <a:extLst>
                <a:ext uri="{FF2B5EF4-FFF2-40B4-BE49-F238E27FC236}">
                  <a16:creationId xmlns:a16="http://schemas.microsoft.com/office/drawing/2014/main" id="{095D554E-04FC-4C4F-BFB3-4FE519798D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3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36" name="Line 36">
              <a:extLst>
                <a:ext uri="{FF2B5EF4-FFF2-40B4-BE49-F238E27FC236}">
                  <a16:creationId xmlns:a16="http://schemas.microsoft.com/office/drawing/2014/main" id="{3FDDE9B5-27A3-374D-80B6-6BFDDC7B49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37" name="Line 37">
              <a:extLst>
                <a:ext uri="{FF2B5EF4-FFF2-40B4-BE49-F238E27FC236}">
                  <a16:creationId xmlns:a16="http://schemas.microsoft.com/office/drawing/2014/main" id="{61B4E9D0-80B3-B04F-B9EB-0055CE5782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3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38" name="Line 38">
              <a:extLst>
                <a:ext uri="{FF2B5EF4-FFF2-40B4-BE49-F238E27FC236}">
                  <a16:creationId xmlns:a16="http://schemas.microsoft.com/office/drawing/2014/main" id="{89C4B5E5-64CA-3642-9CC3-08CF62DC28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3" y="2527"/>
              <a:ext cx="0" cy="1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39" name="Line 39">
              <a:extLst>
                <a:ext uri="{FF2B5EF4-FFF2-40B4-BE49-F238E27FC236}">
                  <a16:creationId xmlns:a16="http://schemas.microsoft.com/office/drawing/2014/main" id="{659CC085-51DC-7747-811D-1DB22149A55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1960"/>
              <a:ext cx="0" cy="1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40" name="Line 40">
              <a:extLst>
                <a:ext uri="{FF2B5EF4-FFF2-40B4-BE49-F238E27FC236}">
                  <a16:creationId xmlns:a16="http://schemas.microsoft.com/office/drawing/2014/main" id="{C9FBE39F-DFE5-8F48-9642-0F430D4E75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43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41" name="Line 41">
              <a:extLst>
                <a:ext uri="{FF2B5EF4-FFF2-40B4-BE49-F238E27FC236}">
                  <a16:creationId xmlns:a16="http://schemas.microsoft.com/office/drawing/2014/main" id="{4040DCBD-020E-3945-B075-E483126E01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43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42" name="Line 42">
              <a:extLst>
                <a:ext uri="{FF2B5EF4-FFF2-40B4-BE49-F238E27FC236}">
                  <a16:creationId xmlns:a16="http://schemas.microsoft.com/office/drawing/2014/main" id="{82E7CB85-CA0B-F745-8F64-AA268F2D57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43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43" name="Line 43">
              <a:extLst>
                <a:ext uri="{FF2B5EF4-FFF2-40B4-BE49-F238E27FC236}">
                  <a16:creationId xmlns:a16="http://schemas.microsoft.com/office/drawing/2014/main" id="{32A7F037-9424-DF4C-A700-DFEDDF2EDF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06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44" name="Line 44">
              <a:extLst>
                <a:ext uri="{FF2B5EF4-FFF2-40B4-BE49-F238E27FC236}">
                  <a16:creationId xmlns:a16="http://schemas.microsoft.com/office/drawing/2014/main" id="{EFFDE4FE-546E-BE47-980F-3B355DB459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06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45" name="Line 45">
              <a:extLst>
                <a:ext uri="{FF2B5EF4-FFF2-40B4-BE49-F238E27FC236}">
                  <a16:creationId xmlns:a16="http://schemas.microsoft.com/office/drawing/2014/main" id="{9333CB23-FED2-7C44-ADCE-24CCF4CC58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06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46" name="Line 46">
              <a:extLst>
                <a:ext uri="{FF2B5EF4-FFF2-40B4-BE49-F238E27FC236}">
                  <a16:creationId xmlns:a16="http://schemas.microsoft.com/office/drawing/2014/main" id="{0B747772-B188-C344-B1C0-1E260E9073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22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47" name="Line 47">
              <a:extLst>
                <a:ext uri="{FF2B5EF4-FFF2-40B4-BE49-F238E27FC236}">
                  <a16:creationId xmlns:a16="http://schemas.microsoft.com/office/drawing/2014/main" id="{588E67CD-1931-6E4F-B4B7-6CD6EF86FE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22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48" name="Line 48">
              <a:extLst>
                <a:ext uri="{FF2B5EF4-FFF2-40B4-BE49-F238E27FC236}">
                  <a16:creationId xmlns:a16="http://schemas.microsoft.com/office/drawing/2014/main" id="{0FF41DA4-7855-C941-A253-942D0EE8A1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22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49" name="Line 49">
              <a:extLst>
                <a:ext uri="{FF2B5EF4-FFF2-40B4-BE49-F238E27FC236}">
                  <a16:creationId xmlns:a16="http://schemas.microsoft.com/office/drawing/2014/main" id="{86CC9665-FD93-B342-81FD-7FBC4F312A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13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50" name="Line 50">
              <a:extLst>
                <a:ext uri="{FF2B5EF4-FFF2-40B4-BE49-F238E27FC236}">
                  <a16:creationId xmlns:a16="http://schemas.microsoft.com/office/drawing/2014/main" id="{1A8BD87C-0859-684F-8CC3-D1465C2626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13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51" name="Line 51">
              <a:extLst>
                <a:ext uri="{FF2B5EF4-FFF2-40B4-BE49-F238E27FC236}">
                  <a16:creationId xmlns:a16="http://schemas.microsoft.com/office/drawing/2014/main" id="{7C4A49D5-BCE5-1145-B41B-39F6EFE721E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13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52" name="Line 52">
              <a:extLst>
                <a:ext uri="{FF2B5EF4-FFF2-40B4-BE49-F238E27FC236}">
                  <a16:creationId xmlns:a16="http://schemas.microsoft.com/office/drawing/2014/main" id="{41AE665F-EA0B-B542-85FF-711CE8E72C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5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53" name="Line 53">
              <a:extLst>
                <a:ext uri="{FF2B5EF4-FFF2-40B4-BE49-F238E27FC236}">
                  <a16:creationId xmlns:a16="http://schemas.microsoft.com/office/drawing/2014/main" id="{7E7270F3-83A3-144E-B9C1-C33090817B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85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54" name="Line 54">
              <a:extLst>
                <a:ext uri="{FF2B5EF4-FFF2-40B4-BE49-F238E27FC236}">
                  <a16:creationId xmlns:a16="http://schemas.microsoft.com/office/drawing/2014/main" id="{0F62FB2F-05D9-A84A-9DD7-96A6B9F630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85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55" name="Line 55">
              <a:extLst>
                <a:ext uri="{FF2B5EF4-FFF2-40B4-BE49-F238E27FC236}">
                  <a16:creationId xmlns:a16="http://schemas.microsoft.com/office/drawing/2014/main" id="{1DC68430-24CE-8D4D-9AD2-3AB802C067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50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56" name="Line 56">
              <a:extLst>
                <a:ext uri="{FF2B5EF4-FFF2-40B4-BE49-F238E27FC236}">
                  <a16:creationId xmlns:a16="http://schemas.microsoft.com/office/drawing/2014/main" id="{612E5D30-D8C4-C54B-AA66-EBF6D23047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50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57" name="Line 57">
              <a:extLst>
                <a:ext uri="{FF2B5EF4-FFF2-40B4-BE49-F238E27FC236}">
                  <a16:creationId xmlns:a16="http://schemas.microsoft.com/office/drawing/2014/main" id="{3609D23B-7A53-114C-B1C6-CDE7F3ED0B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50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58" name="Line 58">
              <a:extLst>
                <a:ext uri="{FF2B5EF4-FFF2-40B4-BE49-F238E27FC236}">
                  <a16:creationId xmlns:a16="http://schemas.microsoft.com/office/drawing/2014/main" id="{940B8E1A-8573-534F-80B1-02AB4A688BE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06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59" name="Line 59">
              <a:extLst>
                <a:ext uri="{FF2B5EF4-FFF2-40B4-BE49-F238E27FC236}">
                  <a16:creationId xmlns:a16="http://schemas.microsoft.com/office/drawing/2014/main" id="{C10479E2-C033-AF42-B19E-66C64662FF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06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60" name="Line 60">
              <a:extLst>
                <a:ext uri="{FF2B5EF4-FFF2-40B4-BE49-F238E27FC236}">
                  <a16:creationId xmlns:a16="http://schemas.microsoft.com/office/drawing/2014/main" id="{CD5628AB-FE42-5840-8D63-FBA15F22DF6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06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61" name="Line 61">
              <a:extLst>
                <a:ext uri="{FF2B5EF4-FFF2-40B4-BE49-F238E27FC236}">
                  <a16:creationId xmlns:a16="http://schemas.microsoft.com/office/drawing/2014/main" id="{59988478-028D-1145-938F-BF0CE9D10E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53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62" name="Line 62">
              <a:extLst>
                <a:ext uri="{FF2B5EF4-FFF2-40B4-BE49-F238E27FC236}">
                  <a16:creationId xmlns:a16="http://schemas.microsoft.com/office/drawing/2014/main" id="{EDFDEE6F-E438-F94B-AFCA-BFAA3DB8DA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53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63" name="Line 63">
              <a:extLst>
                <a:ext uri="{FF2B5EF4-FFF2-40B4-BE49-F238E27FC236}">
                  <a16:creationId xmlns:a16="http://schemas.microsoft.com/office/drawing/2014/main" id="{7CE1DC60-9801-1C47-A8D8-B3218DBC79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53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64" name="Line 64">
              <a:extLst>
                <a:ext uri="{FF2B5EF4-FFF2-40B4-BE49-F238E27FC236}">
                  <a16:creationId xmlns:a16="http://schemas.microsoft.com/office/drawing/2014/main" id="{E79134C4-BC25-444C-A0D9-F671038897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96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65" name="Line 65">
              <a:extLst>
                <a:ext uri="{FF2B5EF4-FFF2-40B4-BE49-F238E27FC236}">
                  <a16:creationId xmlns:a16="http://schemas.microsoft.com/office/drawing/2014/main" id="{923D0E1A-FF77-584D-AC82-C2CD527D9F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96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66" name="Line 66">
              <a:extLst>
                <a:ext uri="{FF2B5EF4-FFF2-40B4-BE49-F238E27FC236}">
                  <a16:creationId xmlns:a16="http://schemas.microsoft.com/office/drawing/2014/main" id="{AAD69555-C638-7445-B291-5E2ADA471A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96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67" name="Line 67">
              <a:extLst>
                <a:ext uri="{FF2B5EF4-FFF2-40B4-BE49-F238E27FC236}">
                  <a16:creationId xmlns:a16="http://schemas.microsoft.com/office/drawing/2014/main" id="{5457764E-19E4-3549-812F-76D82A281C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96" y="2527"/>
              <a:ext cx="0" cy="1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68" name="Line 68">
              <a:extLst>
                <a:ext uri="{FF2B5EF4-FFF2-40B4-BE49-F238E27FC236}">
                  <a16:creationId xmlns:a16="http://schemas.microsoft.com/office/drawing/2014/main" id="{F89648C5-4807-D944-BA59-4EF12F0B59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96" y="1960"/>
              <a:ext cx="0" cy="1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69" name="Line 69">
              <a:extLst>
                <a:ext uri="{FF2B5EF4-FFF2-40B4-BE49-F238E27FC236}">
                  <a16:creationId xmlns:a16="http://schemas.microsoft.com/office/drawing/2014/main" id="{34938E68-7930-3340-AAD0-0373046D2D9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276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70" name="Line 70">
              <a:extLst>
                <a:ext uri="{FF2B5EF4-FFF2-40B4-BE49-F238E27FC236}">
                  <a16:creationId xmlns:a16="http://schemas.microsoft.com/office/drawing/2014/main" id="{B43B67BD-2DEE-7346-BF2B-57EE24D7A7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76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71" name="Line 71">
              <a:extLst>
                <a:ext uri="{FF2B5EF4-FFF2-40B4-BE49-F238E27FC236}">
                  <a16:creationId xmlns:a16="http://schemas.microsoft.com/office/drawing/2014/main" id="{C4148737-85A9-7744-A132-D93F302E32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276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72" name="Line 72">
              <a:extLst>
                <a:ext uri="{FF2B5EF4-FFF2-40B4-BE49-F238E27FC236}">
                  <a16:creationId xmlns:a16="http://schemas.microsoft.com/office/drawing/2014/main" id="{844F05A8-E44F-C74D-9D24-4F0CE697DC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439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73" name="Line 73">
              <a:extLst>
                <a:ext uri="{FF2B5EF4-FFF2-40B4-BE49-F238E27FC236}">
                  <a16:creationId xmlns:a16="http://schemas.microsoft.com/office/drawing/2014/main" id="{BD0E1A32-2009-3444-A9EE-3258474046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39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74" name="Line 74">
              <a:extLst>
                <a:ext uri="{FF2B5EF4-FFF2-40B4-BE49-F238E27FC236}">
                  <a16:creationId xmlns:a16="http://schemas.microsoft.com/office/drawing/2014/main" id="{055A3083-A4B4-3146-B82A-220D46000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439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75" name="Line 75">
              <a:extLst>
                <a:ext uri="{FF2B5EF4-FFF2-40B4-BE49-F238E27FC236}">
                  <a16:creationId xmlns:a16="http://schemas.microsoft.com/office/drawing/2014/main" id="{85CB0AA7-0FB3-0F4C-9E3F-2D448551FB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556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76" name="Line 76">
              <a:extLst>
                <a:ext uri="{FF2B5EF4-FFF2-40B4-BE49-F238E27FC236}">
                  <a16:creationId xmlns:a16="http://schemas.microsoft.com/office/drawing/2014/main" id="{CC56C3DE-7409-1A4D-8B86-C35A001AE9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56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77" name="Line 77">
              <a:extLst>
                <a:ext uri="{FF2B5EF4-FFF2-40B4-BE49-F238E27FC236}">
                  <a16:creationId xmlns:a16="http://schemas.microsoft.com/office/drawing/2014/main" id="{351F2584-577A-334F-AC92-F7B02E884C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556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78" name="Line 78">
              <a:extLst>
                <a:ext uri="{FF2B5EF4-FFF2-40B4-BE49-F238E27FC236}">
                  <a16:creationId xmlns:a16="http://schemas.microsoft.com/office/drawing/2014/main" id="{A44FDD08-6454-9848-8A6A-80AD30E0A9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645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79" name="Line 79">
              <a:extLst>
                <a:ext uri="{FF2B5EF4-FFF2-40B4-BE49-F238E27FC236}">
                  <a16:creationId xmlns:a16="http://schemas.microsoft.com/office/drawing/2014/main" id="{06281C70-0938-4F4B-9696-07F8394409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45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80" name="Line 80">
              <a:extLst>
                <a:ext uri="{FF2B5EF4-FFF2-40B4-BE49-F238E27FC236}">
                  <a16:creationId xmlns:a16="http://schemas.microsoft.com/office/drawing/2014/main" id="{614671C0-FBCA-A048-B251-3983DC06D8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645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81" name="Line 81">
              <a:extLst>
                <a:ext uri="{FF2B5EF4-FFF2-40B4-BE49-F238E27FC236}">
                  <a16:creationId xmlns:a16="http://schemas.microsoft.com/office/drawing/2014/main" id="{899139EE-ADCF-BE46-8038-686995191B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19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82" name="Line 82">
              <a:extLst>
                <a:ext uri="{FF2B5EF4-FFF2-40B4-BE49-F238E27FC236}">
                  <a16:creationId xmlns:a16="http://schemas.microsoft.com/office/drawing/2014/main" id="{626D4317-F416-684D-8903-C40810C195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19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83" name="Line 83">
              <a:extLst>
                <a:ext uri="{FF2B5EF4-FFF2-40B4-BE49-F238E27FC236}">
                  <a16:creationId xmlns:a16="http://schemas.microsoft.com/office/drawing/2014/main" id="{A3382CD0-FAE6-E842-A6A9-B21E5A6DB7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19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84" name="Line 84">
              <a:extLst>
                <a:ext uri="{FF2B5EF4-FFF2-40B4-BE49-F238E27FC236}">
                  <a16:creationId xmlns:a16="http://schemas.microsoft.com/office/drawing/2014/main" id="{49F95C69-ED40-F24F-8535-292B787576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79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85" name="Line 85">
              <a:extLst>
                <a:ext uri="{FF2B5EF4-FFF2-40B4-BE49-F238E27FC236}">
                  <a16:creationId xmlns:a16="http://schemas.microsoft.com/office/drawing/2014/main" id="{52954A61-81B1-7047-BD7D-DDC2971D0B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79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86" name="Line 86">
              <a:extLst>
                <a:ext uri="{FF2B5EF4-FFF2-40B4-BE49-F238E27FC236}">
                  <a16:creationId xmlns:a16="http://schemas.microsoft.com/office/drawing/2014/main" id="{AC8EA735-9B79-F948-B9B3-F75CB16014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79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87" name="Line 87">
              <a:extLst>
                <a:ext uri="{FF2B5EF4-FFF2-40B4-BE49-F238E27FC236}">
                  <a16:creationId xmlns:a16="http://schemas.microsoft.com/office/drawing/2014/main" id="{4F0859C2-4EA3-DE4C-8E47-CA89452967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835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88" name="Line 88">
              <a:extLst>
                <a:ext uri="{FF2B5EF4-FFF2-40B4-BE49-F238E27FC236}">
                  <a16:creationId xmlns:a16="http://schemas.microsoft.com/office/drawing/2014/main" id="{26ECC64B-7E08-9A4A-8850-161F6D9F45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35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89" name="Line 89">
              <a:extLst>
                <a:ext uri="{FF2B5EF4-FFF2-40B4-BE49-F238E27FC236}">
                  <a16:creationId xmlns:a16="http://schemas.microsoft.com/office/drawing/2014/main" id="{B659F343-073A-DA4E-8C2C-161B9AE781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835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90" name="Line 90">
              <a:extLst>
                <a:ext uri="{FF2B5EF4-FFF2-40B4-BE49-F238E27FC236}">
                  <a16:creationId xmlns:a16="http://schemas.microsoft.com/office/drawing/2014/main" id="{F79C6E7E-79DE-3B4B-8B8C-3E7A831C0E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882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91" name="Line 91">
              <a:extLst>
                <a:ext uri="{FF2B5EF4-FFF2-40B4-BE49-F238E27FC236}">
                  <a16:creationId xmlns:a16="http://schemas.microsoft.com/office/drawing/2014/main" id="{F9A4489F-27AB-EE43-8910-A4856A3A92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82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92" name="Line 92">
              <a:extLst>
                <a:ext uri="{FF2B5EF4-FFF2-40B4-BE49-F238E27FC236}">
                  <a16:creationId xmlns:a16="http://schemas.microsoft.com/office/drawing/2014/main" id="{21F74627-1169-D34B-9E60-6CAD6EB661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882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93" name="Line 93">
              <a:extLst>
                <a:ext uri="{FF2B5EF4-FFF2-40B4-BE49-F238E27FC236}">
                  <a16:creationId xmlns:a16="http://schemas.microsoft.com/office/drawing/2014/main" id="{15941F1A-E40B-2C40-9FB7-17CC393BD1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925" y="2535"/>
              <a:ext cx="0" cy="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94" name="Line 94">
              <a:extLst>
                <a:ext uri="{FF2B5EF4-FFF2-40B4-BE49-F238E27FC236}">
                  <a16:creationId xmlns:a16="http://schemas.microsoft.com/office/drawing/2014/main" id="{1A94CF5E-02C5-8A44-A0F1-1456623884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25" y="1960"/>
              <a:ext cx="0" cy="9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95" name="Line 95">
              <a:extLst>
                <a:ext uri="{FF2B5EF4-FFF2-40B4-BE49-F238E27FC236}">
                  <a16:creationId xmlns:a16="http://schemas.microsoft.com/office/drawing/2014/main" id="{D320D089-5A2C-6544-8B3C-B322EE4A99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925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96" name="Line 96">
              <a:extLst>
                <a:ext uri="{FF2B5EF4-FFF2-40B4-BE49-F238E27FC236}">
                  <a16:creationId xmlns:a16="http://schemas.microsoft.com/office/drawing/2014/main" id="{67433B24-80C9-F74F-970E-4DB15F7FD86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925" y="2527"/>
              <a:ext cx="0" cy="1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97" name="Line 97">
              <a:extLst>
                <a:ext uri="{FF2B5EF4-FFF2-40B4-BE49-F238E27FC236}">
                  <a16:creationId xmlns:a16="http://schemas.microsoft.com/office/drawing/2014/main" id="{12122654-28E6-9044-BD73-7FAF61C393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25" y="1960"/>
              <a:ext cx="0" cy="1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98" name="Line 98">
              <a:extLst>
                <a:ext uri="{FF2B5EF4-FFF2-40B4-BE49-F238E27FC236}">
                  <a16:creationId xmlns:a16="http://schemas.microsoft.com/office/drawing/2014/main" id="{10791AF9-C833-8943-AE7E-65B006D021E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2543"/>
              <a:ext cx="17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299" name="Line 99">
              <a:extLst>
                <a:ext uri="{FF2B5EF4-FFF2-40B4-BE49-F238E27FC236}">
                  <a16:creationId xmlns:a16="http://schemas.microsoft.com/office/drawing/2014/main" id="{8D0C2EE1-99F0-DD49-9BDB-AFA379F46D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08" y="2543"/>
              <a:ext cx="17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300" name="Line 100">
              <a:extLst>
                <a:ext uri="{FF2B5EF4-FFF2-40B4-BE49-F238E27FC236}">
                  <a16:creationId xmlns:a16="http://schemas.microsoft.com/office/drawing/2014/main" id="{7CFF5FD6-01B9-714C-B822-5F0CCF5F46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2252"/>
              <a:ext cx="17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301" name="Line 101">
              <a:extLst>
                <a:ext uri="{FF2B5EF4-FFF2-40B4-BE49-F238E27FC236}">
                  <a16:creationId xmlns:a16="http://schemas.microsoft.com/office/drawing/2014/main" id="{20B6E793-B3E7-7947-91BF-8E2B503BA4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08" y="2252"/>
              <a:ext cx="17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302" name="Line 102">
              <a:extLst>
                <a:ext uri="{FF2B5EF4-FFF2-40B4-BE49-F238E27FC236}">
                  <a16:creationId xmlns:a16="http://schemas.microsoft.com/office/drawing/2014/main" id="{B9E53407-9DCF-794B-B2B1-D006DFC3EE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1960"/>
              <a:ext cx="17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303" name="Line 103">
              <a:extLst>
                <a:ext uri="{FF2B5EF4-FFF2-40B4-BE49-F238E27FC236}">
                  <a16:creationId xmlns:a16="http://schemas.microsoft.com/office/drawing/2014/main" id="{69D54F82-93F9-5447-B226-CEB72E173F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908" y="1960"/>
              <a:ext cx="17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304" name="Rectangle 104">
              <a:extLst>
                <a:ext uri="{FF2B5EF4-FFF2-40B4-BE49-F238E27FC236}">
                  <a16:creationId xmlns:a16="http://schemas.microsoft.com/office/drawing/2014/main" id="{F4422E8E-4AC5-A54E-9F5F-EB0682BD9A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3" y="1807"/>
              <a:ext cx="268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>
                  <a:latin typeface="Symbol" pitchFamily="2" charset="2"/>
                </a:rPr>
                <a:t>½</a:t>
              </a:r>
              <a:r>
                <a:rPr lang="it-IT" altLang="it-IT" sz="1400">
                  <a:solidFill>
                    <a:srgbClr val="000000"/>
                  </a:solidFill>
                </a:rPr>
                <a:t>F</a:t>
              </a:r>
              <a:r>
                <a:rPr lang="it-IT" altLang="it-IT" sz="1400">
                  <a:latin typeface="Symbol" pitchFamily="2" charset="2"/>
                </a:rPr>
                <a:t>½</a:t>
              </a:r>
            </a:p>
          </p:txBody>
        </p:sp>
        <p:sp>
          <p:nvSpPr>
            <p:cNvPr id="51305" name="Line 105">
              <a:extLst>
                <a:ext uri="{FF2B5EF4-FFF2-40B4-BE49-F238E27FC236}">
                  <a16:creationId xmlns:a16="http://schemas.microsoft.com/office/drawing/2014/main" id="{3085EA55-7CC9-1B41-99BA-ABEE7D7A0E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2543"/>
              <a:ext cx="186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306" name="Line 106">
              <a:extLst>
                <a:ext uri="{FF2B5EF4-FFF2-40B4-BE49-F238E27FC236}">
                  <a16:creationId xmlns:a16="http://schemas.microsoft.com/office/drawing/2014/main" id="{170B6E59-2C41-AF42-9000-79D06AC4E2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1960"/>
              <a:ext cx="186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307" name="Line 107">
              <a:extLst>
                <a:ext uri="{FF2B5EF4-FFF2-40B4-BE49-F238E27FC236}">
                  <a16:creationId xmlns:a16="http://schemas.microsoft.com/office/drawing/2014/main" id="{6DF5D5E7-98AF-EB48-90EE-67441C5130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3" y="1816"/>
              <a:ext cx="1" cy="72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308" name="Line 108">
              <a:extLst>
                <a:ext uri="{FF2B5EF4-FFF2-40B4-BE49-F238E27FC236}">
                  <a16:creationId xmlns:a16="http://schemas.microsoft.com/office/drawing/2014/main" id="{5BCAAB9B-ED0D-5647-AF23-E8BFD996E56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925" y="1960"/>
              <a:ext cx="0" cy="58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309" name="Line 109">
              <a:extLst>
                <a:ext uri="{FF2B5EF4-FFF2-40B4-BE49-F238E27FC236}">
                  <a16:creationId xmlns:a16="http://schemas.microsoft.com/office/drawing/2014/main" id="{AA4C2611-9222-454D-B62C-6A8E64ABF9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63" y="2543"/>
              <a:ext cx="11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310" name="Line 110">
              <a:extLst>
                <a:ext uri="{FF2B5EF4-FFF2-40B4-BE49-F238E27FC236}">
                  <a16:creationId xmlns:a16="http://schemas.microsoft.com/office/drawing/2014/main" id="{A78672F5-8EBA-1342-86D3-CE6AC75D70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25" y="1960"/>
              <a:ext cx="1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311" name="Freeform 111">
              <a:extLst>
                <a:ext uri="{FF2B5EF4-FFF2-40B4-BE49-F238E27FC236}">
                  <a16:creationId xmlns:a16="http://schemas.microsoft.com/office/drawing/2014/main" id="{CD39564E-5947-704F-B2A5-3DA93AB79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5" y="2092"/>
              <a:ext cx="1828" cy="452"/>
            </a:xfrm>
            <a:custGeom>
              <a:avLst/>
              <a:gdLst>
                <a:gd name="T0" fmla="*/ 0 w 1828"/>
                <a:gd name="T1" fmla="*/ 9 h 496"/>
                <a:gd name="T2" fmla="*/ 59 w 1828"/>
                <a:gd name="T3" fmla="*/ 9 h 496"/>
                <a:gd name="T4" fmla="*/ 114 w 1828"/>
                <a:gd name="T5" fmla="*/ 9 h 496"/>
                <a:gd name="T6" fmla="*/ 173 w 1828"/>
                <a:gd name="T7" fmla="*/ 9 h 496"/>
                <a:gd name="T8" fmla="*/ 228 w 1828"/>
                <a:gd name="T9" fmla="*/ 9 h 496"/>
                <a:gd name="T10" fmla="*/ 287 w 1828"/>
                <a:gd name="T11" fmla="*/ 9 h 496"/>
                <a:gd name="T12" fmla="*/ 341 w 1828"/>
                <a:gd name="T13" fmla="*/ 9 h 496"/>
                <a:gd name="T14" fmla="*/ 400 w 1828"/>
                <a:gd name="T15" fmla="*/ 9 h 496"/>
                <a:gd name="T16" fmla="*/ 459 w 1828"/>
                <a:gd name="T17" fmla="*/ 9 h 496"/>
                <a:gd name="T18" fmla="*/ 514 w 1828"/>
                <a:gd name="T19" fmla="*/ 4 h 496"/>
                <a:gd name="T20" fmla="*/ 574 w 1828"/>
                <a:gd name="T21" fmla="*/ 4 h 496"/>
                <a:gd name="T22" fmla="*/ 628 w 1828"/>
                <a:gd name="T23" fmla="*/ 4 h 496"/>
                <a:gd name="T24" fmla="*/ 687 w 1828"/>
                <a:gd name="T25" fmla="*/ 4 h 496"/>
                <a:gd name="T26" fmla="*/ 742 w 1828"/>
                <a:gd name="T27" fmla="*/ 4 h 496"/>
                <a:gd name="T28" fmla="*/ 801 w 1828"/>
                <a:gd name="T29" fmla="*/ 0 h 496"/>
                <a:gd name="T30" fmla="*/ 860 w 1828"/>
                <a:gd name="T31" fmla="*/ 0 h 496"/>
                <a:gd name="T32" fmla="*/ 915 w 1828"/>
                <a:gd name="T33" fmla="*/ 0 h 496"/>
                <a:gd name="T34" fmla="*/ 974 w 1828"/>
                <a:gd name="T35" fmla="*/ 0 h 496"/>
                <a:gd name="T36" fmla="*/ 1029 w 1828"/>
                <a:gd name="T37" fmla="*/ 4 h 496"/>
                <a:gd name="T38" fmla="*/ 1088 w 1828"/>
                <a:gd name="T39" fmla="*/ 13 h 496"/>
                <a:gd name="T40" fmla="*/ 1143 w 1828"/>
                <a:gd name="T41" fmla="*/ 31 h 496"/>
                <a:gd name="T42" fmla="*/ 1202 w 1828"/>
                <a:gd name="T43" fmla="*/ 58 h 496"/>
                <a:gd name="T44" fmla="*/ 1261 w 1828"/>
                <a:gd name="T45" fmla="*/ 94 h 496"/>
                <a:gd name="T46" fmla="*/ 1316 w 1828"/>
                <a:gd name="T47" fmla="*/ 130 h 496"/>
                <a:gd name="T48" fmla="*/ 1375 w 1828"/>
                <a:gd name="T49" fmla="*/ 171 h 496"/>
                <a:gd name="T50" fmla="*/ 1430 w 1828"/>
                <a:gd name="T51" fmla="*/ 211 h 496"/>
                <a:gd name="T52" fmla="*/ 1488 w 1828"/>
                <a:gd name="T53" fmla="*/ 251 h 496"/>
                <a:gd name="T54" fmla="*/ 1548 w 1828"/>
                <a:gd name="T55" fmla="*/ 292 h 496"/>
                <a:gd name="T56" fmla="*/ 1603 w 1828"/>
                <a:gd name="T57" fmla="*/ 332 h 496"/>
                <a:gd name="T58" fmla="*/ 1653 w 1828"/>
                <a:gd name="T59" fmla="*/ 368 h 496"/>
                <a:gd name="T60" fmla="*/ 1738 w 1828"/>
                <a:gd name="T61" fmla="*/ 431 h 496"/>
                <a:gd name="T62" fmla="*/ 1827 w 1828"/>
                <a:gd name="T63" fmla="*/ 495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28" h="496">
                  <a:moveTo>
                    <a:pt x="0" y="9"/>
                  </a:moveTo>
                  <a:lnTo>
                    <a:pt x="59" y="9"/>
                  </a:lnTo>
                  <a:lnTo>
                    <a:pt x="114" y="9"/>
                  </a:lnTo>
                  <a:lnTo>
                    <a:pt x="173" y="9"/>
                  </a:lnTo>
                  <a:lnTo>
                    <a:pt x="228" y="9"/>
                  </a:lnTo>
                  <a:lnTo>
                    <a:pt x="287" y="9"/>
                  </a:lnTo>
                  <a:lnTo>
                    <a:pt x="341" y="9"/>
                  </a:lnTo>
                  <a:lnTo>
                    <a:pt x="400" y="9"/>
                  </a:lnTo>
                  <a:lnTo>
                    <a:pt x="459" y="9"/>
                  </a:lnTo>
                  <a:lnTo>
                    <a:pt x="514" y="4"/>
                  </a:lnTo>
                  <a:lnTo>
                    <a:pt x="574" y="4"/>
                  </a:lnTo>
                  <a:lnTo>
                    <a:pt x="628" y="4"/>
                  </a:lnTo>
                  <a:lnTo>
                    <a:pt x="687" y="4"/>
                  </a:lnTo>
                  <a:lnTo>
                    <a:pt x="742" y="4"/>
                  </a:lnTo>
                  <a:lnTo>
                    <a:pt x="801" y="0"/>
                  </a:lnTo>
                  <a:lnTo>
                    <a:pt x="860" y="0"/>
                  </a:lnTo>
                  <a:lnTo>
                    <a:pt x="915" y="0"/>
                  </a:lnTo>
                  <a:lnTo>
                    <a:pt x="974" y="0"/>
                  </a:lnTo>
                  <a:lnTo>
                    <a:pt x="1029" y="4"/>
                  </a:lnTo>
                  <a:lnTo>
                    <a:pt x="1088" y="13"/>
                  </a:lnTo>
                  <a:lnTo>
                    <a:pt x="1143" y="31"/>
                  </a:lnTo>
                  <a:lnTo>
                    <a:pt x="1202" y="58"/>
                  </a:lnTo>
                  <a:lnTo>
                    <a:pt x="1261" y="94"/>
                  </a:lnTo>
                  <a:lnTo>
                    <a:pt x="1316" y="130"/>
                  </a:lnTo>
                  <a:lnTo>
                    <a:pt x="1375" y="171"/>
                  </a:lnTo>
                  <a:lnTo>
                    <a:pt x="1430" y="211"/>
                  </a:lnTo>
                  <a:lnTo>
                    <a:pt x="1488" y="251"/>
                  </a:lnTo>
                  <a:lnTo>
                    <a:pt x="1548" y="292"/>
                  </a:lnTo>
                  <a:lnTo>
                    <a:pt x="1603" y="332"/>
                  </a:lnTo>
                  <a:lnTo>
                    <a:pt x="1653" y="368"/>
                  </a:lnTo>
                  <a:lnTo>
                    <a:pt x="1738" y="431"/>
                  </a:lnTo>
                  <a:lnTo>
                    <a:pt x="1827" y="495"/>
                  </a:lnTo>
                </a:path>
              </a:pathLst>
            </a:custGeom>
            <a:noFill/>
            <a:ln w="12700" cap="rnd" cmpd="sng">
              <a:solidFill>
                <a:srgbClr val="0F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312" name="Freeform 112">
              <a:extLst>
                <a:ext uri="{FF2B5EF4-FFF2-40B4-BE49-F238E27FC236}">
                  <a16:creationId xmlns:a16="http://schemas.microsoft.com/office/drawing/2014/main" id="{F9FC8E9F-8D78-1144-88F8-92CB9F3942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3" y="1960"/>
              <a:ext cx="1863" cy="1"/>
            </a:xfrm>
            <a:custGeom>
              <a:avLst/>
              <a:gdLst>
                <a:gd name="T0" fmla="*/ 0 w 1863"/>
                <a:gd name="T1" fmla="*/ 0 h 1"/>
                <a:gd name="T2" fmla="*/ 60 w 1863"/>
                <a:gd name="T3" fmla="*/ 0 h 1"/>
                <a:gd name="T4" fmla="*/ 116 w 1863"/>
                <a:gd name="T5" fmla="*/ 0 h 1"/>
                <a:gd name="T6" fmla="*/ 176 w 1863"/>
                <a:gd name="T7" fmla="*/ 0 h 1"/>
                <a:gd name="T8" fmla="*/ 232 w 1863"/>
                <a:gd name="T9" fmla="*/ 0 h 1"/>
                <a:gd name="T10" fmla="*/ 292 w 1863"/>
                <a:gd name="T11" fmla="*/ 0 h 1"/>
                <a:gd name="T12" fmla="*/ 348 w 1863"/>
                <a:gd name="T13" fmla="*/ 0 h 1"/>
                <a:gd name="T14" fmla="*/ 408 w 1863"/>
                <a:gd name="T15" fmla="*/ 0 h 1"/>
                <a:gd name="T16" fmla="*/ 468 w 1863"/>
                <a:gd name="T17" fmla="*/ 0 h 1"/>
                <a:gd name="T18" fmla="*/ 524 w 1863"/>
                <a:gd name="T19" fmla="*/ 0 h 1"/>
                <a:gd name="T20" fmla="*/ 585 w 1863"/>
                <a:gd name="T21" fmla="*/ 0 h 1"/>
                <a:gd name="T22" fmla="*/ 641 w 1863"/>
                <a:gd name="T23" fmla="*/ 0 h 1"/>
                <a:gd name="T24" fmla="*/ 700 w 1863"/>
                <a:gd name="T25" fmla="*/ 0 h 1"/>
                <a:gd name="T26" fmla="*/ 756 w 1863"/>
                <a:gd name="T27" fmla="*/ 0 h 1"/>
                <a:gd name="T28" fmla="*/ 816 w 1863"/>
                <a:gd name="T29" fmla="*/ 0 h 1"/>
                <a:gd name="T30" fmla="*/ 877 w 1863"/>
                <a:gd name="T31" fmla="*/ 0 h 1"/>
                <a:gd name="T32" fmla="*/ 933 w 1863"/>
                <a:gd name="T33" fmla="*/ 0 h 1"/>
                <a:gd name="T34" fmla="*/ 993 w 1863"/>
                <a:gd name="T35" fmla="*/ 0 h 1"/>
                <a:gd name="T36" fmla="*/ 1049 w 1863"/>
                <a:gd name="T37" fmla="*/ 0 h 1"/>
                <a:gd name="T38" fmla="*/ 1109 w 1863"/>
                <a:gd name="T39" fmla="*/ 0 h 1"/>
                <a:gd name="T40" fmla="*/ 1165 w 1863"/>
                <a:gd name="T41" fmla="*/ 0 h 1"/>
                <a:gd name="T42" fmla="*/ 1225 w 1863"/>
                <a:gd name="T43" fmla="*/ 0 h 1"/>
                <a:gd name="T44" fmla="*/ 1285 w 1863"/>
                <a:gd name="T45" fmla="*/ 0 h 1"/>
                <a:gd name="T46" fmla="*/ 1341 w 1863"/>
                <a:gd name="T47" fmla="*/ 0 h 1"/>
                <a:gd name="T48" fmla="*/ 1401 w 1863"/>
                <a:gd name="T49" fmla="*/ 0 h 1"/>
                <a:gd name="T50" fmla="*/ 1457 w 1863"/>
                <a:gd name="T51" fmla="*/ 0 h 1"/>
                <a:gd name="T52" fmla="*/ 1517 w 1863"/>
                <a:gd name="T53" fmla="*/ 0 h 1"/>
                <a:gd name="T54" fmla="*/ 1577 w 1863"/>
                <a:gd name="T55" fmla="*/ 0 h 1"/>
                <a:gd name="T56" fmla="*/ 1633 w 1863"/>
                <a:gd name="T57" fmla="*/ 0 h 1"/>
                <a:gd name="T58" fmla="*/ 1685 w 1863"/>
                <a:gd name="T59" fmla="*/ 0 h 1"/>
                <a:gd name="T60" fmla="*/ 1771 w 1863"/>
                <a:gd name="T61" fmla="*/ 0 h 1"/>
                <a:gd name="T62" fmla="*/ 1862 w 1863"/>
                <a:gd name="T6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63" h="1">
                  <a:moveTo>
                    <a:pt x="0" y="0"/>
                  </a:moveTo>
                  <a:lnTo>
                    <a:pt x="60" y="0"/>
                  </a:lnTo>
                  <a:lnTo>
                    <a:pt x="116" y="0"/>
                  </a:lnTo>
                  <a:lnTo>
                    <a:pt x="176" y="0"/>
                  </a:lnTo>
                  <a:lnTo>
                    <a:pt x="232" y="0"/>
                  </a:lnTo>
                  <a:lnTo>
                    <a:pt x="292" y="0"/>
                  </a:lnTo>
                  <a:lnTo>
                    <a:pt x="348" y="0"/>
                  </a:lnTo>
                  <a:lnTo>
                    <a:pt x="408" y="0"/>
                  </a:lnTo>
                  <a:lnTo>
                    <a:pt x="468" y="0"/>
                  </a:lnTo>
                  <a:lnTo>
                    <a:pt x="524" y="0"/>
                  </a:lnTo>
                  <a:lnTo>
                    <a:pt x="585" y="0"/>
                  </a:lnTo>
                  <a:lnTo>
                    <a:pt x="641" y="0"/>
                  </a:lnTo>
                  <a:lnTo>
                    <a:pt x="700" y="0"/>
                  </a:lnTo>
                  <a:lnTo>
                    <a:pt x="756" y="0"/>
                  </a:lnTo>
                  <a:lnTo>
                    <a:pt x="816" y="0"/>
                  </a:lnTo>
                  <a:lnTo>
                    <a:pt x="877" y="0"/>
                  </a:lnTo>
                  <a:lnTo>
                    <a:pt x="933" y="0"/>
                  </a:lnTo>
                  <a:lnTo>
                    <a:pt x="993" y="0"/>
                  </a:lnTo>
                  <a:lnTo>
                    <a:pt x="1049" y="0"/>
                  </a:lnTo>
                  <a:lnTo>
                    <a:pt x="1109" y="0"/>
                  </a:lnTo>
                  <a:lnTo>
                    <a:pt x="1165" y="0"/>
                  </a:lnTo>
                  <a:lnTo>
                    <a:pt x="1225" y="0"/>
                  </a:lnTo>
                  <a:lnTo>
                    <a:pt x="1285" y="0"/>
                  </a:lnTo>
                  <a:lnTo>
                    <a:pt x="1341" y="0"/>
                  </a:lnTo>
                  <a:lnTo>
                    <a:pt x="1401" y="0"/>
                  </a:lnTo>
                  <a:lnTo>
                    <a:pt x="1457" y="0"/>
                  </a:lnTo>
                  <a:lnTo>
                    <a:pt x="1517" y="0"/>
                  </a:lnTo>
                  <a:lnTo>
                    <a:pt x="1577" y="0"/>
                  </a:lnTo>
                  <a:lnTo>
                    <a:pt x="1633" y="0"/>
                  </a:lnTo>
                  <a:lnTo>
                    <a:pt x="1685" y="0"/>
                  </a:lnTo>
                  <a:lnTo>
                    <a:pt x="1771" y="0"/>
                  </a:lnTo>
                  <a:lnTo>
                    <a:pt x="1862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51313" name="Rectangle 113">
              <a:extLst>
                <a:ext uri="{FF2B5EF4-FFF2-40B4-BE49-F238E27FC236}">
                  <a16:creationId xmlns:a16="http://schemas.microsoft.com/office/drawing/2014/main" id="{A677C40E-E380-E946-9676-7573AE5709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99" y="2289"/>
              <a:ext cx="164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1400">
                  <a:solidFill>
                    <a:srgbClr val="000000"/>
                  </a:solidFill>
                  <a:latin typeface="Symbol" pitchFamily="2" charset="2"/>
                </a:rPr>
                <a:t>w</a:t>
              </a:r>
            </a:p>
          </p:txBody>
        </p:sp>
        <p:grpSp>
          <p:nvGrpSpPr>
            <p:cNvPr id="51314" name="Group 114">
              <a:extLst>
                <a:ext uri="{FF2B5EF4-FFF2-40B4-BE49-F238E27FC236}">
                  <a16:creationId xmlns:a16="http://schemas.microsoft.com/office/drawing/2014/main" id="{CE25D837-5788-7C4A-AD9F-970AE04F76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92" y="2833"/>
              <a:ext cx="2139" cy="696"/>
              <a:chOff x="1956" y="5494"/>
              <a:chExt cx="2139" cy="746"/>
            </a:xfrm>
          </p:grpSpPr>
          <p:grpSp>
            <p:nvGrpSpPr>
              <p:cNvPr id="51315" name="Group 115">
                <a:extLst>
                  <a:ext uri="{FF2B5EF4-FFF2-40B4-BE49-F238E27FC236}">
                    <a16:creationId xmlns:a16="http://schemas.microsoft.com/office/drawing/2014/main" id="{8DA1B1FC-9E78-7046-BB05-D2F9BF15745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956" y="5494"/>
                <a:ext cx="2139" cy="746"/>
                <a:chOff x="1956" y="5494"/>
                <a:chExt cx="2139" cy="746"/>
              </a:xfrm>
            </p:grpSpPr>
            <p:sp>
              <p:nvSpPr>
                <p:cNvPr id="51316" name="Line 116">
                  <a:extLst>
                    <a:ext uri="{FF2B5EF4-FFF2-40B4-BE49-F238E27FC236}">
                      <a16:creationId xmlns:a16="http://schemas.microsoft.com/office/drawing/2014/main" id="{FC6D4B05-0960-2C4F-BB4E-BDFB85FE3EF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221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17" name="Line 117">
                  <a:extLst>
                    <a:ext uri="{FF2B5EF4-FFF2-40B4-BE49-F238E27FC236}">
                      <a16:creationId xmlns:a16="http://schemas.microsoft.com/office/drawing/2014/main" id="{3E076969-664E-D540-89F5-F4B9875D46F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154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18" name="Line 118">
                  <a:extLst>
                    <a:ext uri="{FF2B5EF4-FFF2-40B4-BE49-F238E27FC236}">
                      <a16:creationId xmlns:a16="http://schemas.microsoft.com/office/drawing/2014/main" id="{5FD5928B-5C94-524E-9755-55D8EA09BD3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083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19" name="Line 119">
                  <a:extLst>
                    <a:ext uri="{FF2B5EF4-FFF2-40B4-BE49-F238E27FC236}">
                      <a16:creationId xmlns:a16="http://schemas.microsoft.com/office/drawing/2014/main" id="{4162AD10-AF06-7A4D-91D5-880D4669546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5830"/>
                  <a:ext cx="1862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20" name="Line 120">
                  <a:extLst>
                    <a:ext uri="{FF2B5EF4-FFF2-40B4-BE49-F238E27FC236}">
                      <a16:creationId xmlns:a16="http://schemas.microsoft.com/office/drawing/2014/main" id="{C40D4B77-CA3C-AA4D-B86A-ACF4601EF75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6118"/>
                  <a:ext cx="1862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21" name="Line 121">
                  <a:extLst>
                    <a:ext uri="{FF2B5EF4-FFF2-40B4-BE49-F238E27FC236}">
                      <a16:creationId xmlns:a16="http://schemas.microsoft.com/office/drawing/2014/main" id="{480B68C3-F011-B246-85E2-A31A48813D8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5546"/>
                  <a:ext cx="1862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22" name="Freeform 122">
                  <a:extLst>
                    <a:ext uri="{FF2B5EF4-FFF2-40B4-BE49-F238E27FC236}">
                      <a16:creationId xmlns:a16="http://schemas.microsoft.com/office/drawing/2014/main" id="{5AF6DA78-D9D3-C547-9FC4-D8063447FE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21" y="5546"/>
                  <a:ext cx="1863" cy="636"/>
                </a:xfrm>
                <a:custGeom>
                  <a:avLst/>
                  <a:gdLst>
                    <a:gd name="T0" fmla="*/ 0 w 1863"/>
                    <a:gd name="T1" fmla="*/ 635 h 636"/>
                    <a:gd name="T2" fmla="*/ 0 w 1863"/>
                    <a:gd name="T3" fmla="*/ 0 h 636"/>
                    <a:gd name="T4" fmla="*/ 1862 w 1863"/>
                    <a:gd name="T5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63" h="636">
                      <a:moveTo>
                        <a:pt x="0" y="635"/>
                      </a:moveTo>
                      <a:lnTo>
                        <a:pt x="0" y="0"/>
                      </a:lnTo>
                      <a:lnTo>
                        <a:pt x="1862" y="0"/>
                      </a:lnTo>
                    </a:path>
                  </a:pathLst>
                </a:custGeom>
                <a:noFill/>
                <a:ln w="1270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  <p:sp>
              <p:nvSpPr>
                <p:cNvPr id="51323" name="Freeform 123">
                  <a:extLst>
                    <a:ext uri="{FF2B5EF4-FFF2-40B4-BE49-F238E27FC236}">
                      <a16:creationId xmlns:a16="http://schemas.microsoft.com/office/drawing/2014/main" id="{57937090-D7C9-0449-B786-E4AF0F5F38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21" y="5546"/>
                  <a:ext cx="1863" cy="636"/>
                </a:xfrm>
                <a:custGeom>
                  <a:avLst/>
                  <a:gdLst>
                    <a:gd name="T0" fmla="*/ 0 w 1863"/>
                    <a:gd name="T1" fmla="*/ 635 h 636"/>
                    <a:gd name="T2" fmla="*/ 0 w 1863"/>
                    <a:gd name="T3" fmla="*/ 0 h 636"/>
                    <a:gd name="T4" fmla="*/ 1862 w 1863"/>
                    <a:gd name="T5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63" h="636">
                      <a:moveTo>
                        <a:pt x="0" y="635"/>
                      </a:moveTo>
                      <a:lnTo>
                        <a:pt x="0" y="0"/>
                      </a:lnTo>
                      <a:lnTo>
                        <a:pt x="1862" y="0"/>
                      </a:lnTo>
                    </a:path>
                  </a:pathLst>
                </a:custGeom>
                <a:noFill/>
                <a:ln w="1270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  <p:sp>
              <p:nvSpPr>
                <p:cNvPr id="51324" name="Freeform 124">
                  <a:extLst>
                    <a:ext uri="{FF2B5EF4-FFF2-40B4-BE49-F238E27FC236}">
                      <a16:creationId xmlns:a16="http://schemas.microsoft.com/office/drawing/2014/main" id="{2719B9DF-8982-2043-B3F7-34519A9B38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21" y="5546"/>
                  <a:ext cx="1863" cy="636"/>
                </a:xfrm>
                <a:custGeom>
                  <a:avLst/>
                  <a:gdLst>
                    <a:gd name="T0" fmla="*/ 0 w 1863"/>
                    <a:gd name="T1" fmla="*/ 635 h 636"/>
                    <a:gd name="T2" fmla="*/ 0 w 1863"/>
                    <a:gd name="T3" fmla="*/ 0 h 636"/>
                    <a:gd name="T4" fmla="*/ 1862 w 1863"/>
                    <a:gd name="T5" fmla="*/ 0 h 6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63" h="636">
                      <a:moveTo>
                        <a:pt x="0" y="635"/>
                      </a:moveTo>
                      <a:lnTo>
                        <a:pt x="0" y="0"/>
                      </a:lnTo>
                      <a:lnTo>
                        <a:pt x="1862" y="0"/>
                      </a:lnTo>
                    </a:path>
                  </a:pathLst>
                </a:custGeom>
                <a:noFill/>
                <a:ln w="1270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  <p:sp>
              <p:nvSpPr>
                <p:cNvPr id="51325" name="Line 125">
                  <a:extLst>
                    <a:ext uri="{FF2B5EF4-FFF2-40B4-BE49-F238E27FC236}">
                      <a16:creationId xmlns:a16="http://schemas.microsoft.com/office/drawing/2014/main" id="{5B3322FE-FD33-7941-8F3D-1B7872B9369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6181"/>
                  <a:ext cx="1862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26" name="Line 126">
                  <a:extLst>
                    <a:ext uri="{FF2B5EF4-FFF2-40B4-BE49-F238E27FC236}">
                      <a16:creationId xmlns:a16="http://schemas.microsoft.com/office/drawing/2014/main" id="{A0FBC879-52D1-A645-93DF-0D4DAF2FB9C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5546"/>
                  <a:ext cx="1862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27" name="Line 127">
                  <a:extLst>
                    <a:ext uri="{FF2B5EF4-FFF2-40B4-BE49-F238E27FC236}">
                      <a16:creationId xmlns:a16="http://schemas.microsoft.com/office/drawing/2014/main" id="{A5331870-D9B9-1A42-B3F8-5EC3E7240E4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221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28" name="Line 128">
                  <a:extLst>
                    <a:ext uri="{FF2B5EF4-FFF2-40B4-BE49-F238E27FC236}">
                      <a16:creationId xmlns:a16="http://schemas.microsoft.com/office/drawing/2014/main" id="{A47982B8-77FC-CD45-9E4F-A3013B84D28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083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29" name="Line 129">
                  <a:extLst>
                    <a:ext uri="{FF2B5EF4-FFF2-40B4-BE49-F238E27FC236}">
                      <a16:creationId xmlns:a16="http://schemas.microsoft.com/office/drawing/2014/main" id="{B89BC2D7-FD1E-4B48-A26E-7C3E33A48F4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5546"/>
                  <a:ext cx="11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30" name="Line 130">
                  <a:extLst>
                    <a:ext uri="{FF2B5EF4-FFF2-40B4-BE49-F238E27FC236}">
                      <a16:creationId xmlns:a16="http://schemas.microsoft.com/office/drawing/2014/main" id="{C814171E-C401-8946-8CD9-B407445EA3C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6181"/>
                  <a:ext cx="1862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31" name="Line 131">
                  <a:extLst>
                    <a:ext uri="{FF2B5EF4-FFF2-40B4-BE49-F238E27FC236}">
                      <a16:creationId xmlns:a16="http://schemas.microsoft.com/office/drawing/2014/main" id="{0B00747F-FB55-7249-982C-3C16039F79F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221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32" name="Line 132">
                  <a:extLst>
                    <a:ext uri="{FF2B5EF4-FFF2-40B4-BE49-F238E27FC236}">
                      <a16:creationId xmlns:a16="http://schemas.microsoft.com/office/drawing/2014/main" id="{8E7B95DE-9F62-0947-912F-0DC47B94EE2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6181"/>
                  <a:ext cx="11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33" name="Line 133">
                  <a:extLst>
                    <a:ext uri="{FF2B5EF4-FFF2-40B4-BE49-F238E27FC236}">
                      <a16:creationId xmlns:a16="http://schemas.microsoft.com/office/drawing/2014/main" id="{6581BA65-B2D0-D046-AF54-15C81413343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221" y="6172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34" name="Line 134">
                  <a:extLst>
                    <a:ext uri="{FF2B5EF4-FFF2-40B4-BE49-F238E27FC236}">
                      <a16:creationId xmlns:a16="http://schemas.microsoft.com/office/drawing/2014/main" id="{558B438A-BD7C-EF40-AC9F-382586C08B6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35" name="Line 135">
                  <a:extLst>
                    <a:ext uri="{FF2B5EF4-FFF2-40B4-BE49-F238E27FC236}">
                      <a16:creationId xmlns:a16="http://schemas.microsoft.com/office/drawing/2014/main" id="{D1F23307-24FD-5242-8A8E-95B514E4678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221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36" name="Line 136">
                  <a:extLst>
                    <a:ext uri="{FF2B5EF4-FFF2-40B4-BE49-F238E27FC236}">
                      <a16:creationId xmlns:a16="http://schemas.microsoft.com/office/drawing/2014/main" id="{9EA69B14-AC13-C246-ACD6-FB91D4684AA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221" y="6163"/>
                  <a:ext cx="0" cy="18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37" name="Line 137">
                  <a:extLst>
                    <a:ext uri="{FF2B5EF4-FFF2-40B4-BE49-F238E27FC236}">
                      <a16:creationId xmlns:a16="http://schemas.microsoft.com/office/drawing/2014/main" id="{FA81901C-74B6-4A44-9DB8-3F997C94E3F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5546"/>
                  <a:ext cx="0" cy="18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38" name="Line 138">
                  <a:extLst>
                    <a:ext uri="{FF2B5EF4-FFF2-40B4-BE49-F238E27FC236}">
                      <a16:creationId xmlns:a16="http://schemas.microsoft.com/office/drawing/2014/main" id="{97123858-03A0-CA45-A8A7-3679E5C9E2F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501" y="6172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39" name="Line 139">
                  <a:extLst>
                    <a:ext uri="{FF2B5EF4-FFF2-40B4-BE49-F238E27FC236}">
                      <a16:creationId xmlns:a16="http://schemas.microsoft.com/office/drawing/2014/main" id="{12627780-CB05-8D4C-A1BB-4157A5E766F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501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40" name="Line 140">
                  <a:extLst>
                    <a:ext uri="{FF2B5EF4-FFF2-40B4-BE49-F238E27FC236}">
                      <a16:creationId xmlns:a16="http://schemas.microsoft.com/office/drawing/2014/main" id="{81CF1E99-A01F-C34F-95E6-EDA3D46CF27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501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41" name="Line 141">
                  <a:extLst>
                    <a:ext uri="{FF2B5EF4-FFF2-40B4-BE49-F238E27FC236}">
                      <a16:creationId xmlns:a16="http://schemas.microsoft.com/office/drawing/2014/main" id="{47A1CC5E-4B51-3644-98AE-156C3E7286D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664" y="6172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42" name="Line 142">
                  <a:extLst>
                    <a:ext uri="{FF2B5EF4-FFF2-40B4-BE49-F238E27FC236}">
                      <a16:creationId xmlns:a16="http://schemas.microsoft.com/office/drawing/2014/main" id="{F551BF2B-B9CC-1045-B2D4-6719D34D132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664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43" name="Line 143">
                  <a:extLst>
                    <a:ext uri="{FF2B5EF4-FFF2-40B4-BE49-F238E27FC236}">
                      <a16:creationId xmlns:a16="http://schemas.microsoft.com/office/drawing/2014/main" id="{12BA5C74-27B7-884B-B03D-DB87B075E8E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664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44" name="Line 144">
                  <a:extLst>
                    <a:ext uri="{FF2B5EF4-FFF2-40B4-BE49-F238E27FC236}">
                      <a16:creationId xmlns:a16="http://schemas.microsoft.com/office/drawing/2014/main" id="{8903209B-633D-864A-8D38-1A9A4FCE6C7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780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45" name="Line 145">
                  <a:extLst>
                    <a:ext uri="{FF2B5EF4-FFF2-40B4-BE49-F238E27FC236}">
                      <a16:creationId xmlns:a16="http://schemas.microsoft.com/office/drawing/2014/main" id="{53CA2D3F-AD63-D448-8565-D673C3F30DF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780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46" name="Line 146">
                  <a:extLst>
                    <a:ext uri="{FF2B5EF4-FFF2-40B4-BE49-F238E27FC236}">
                      <a16:creationId xmlns:a16="http://schemas.microsoft.com/office/drawing/2014/main" id="{6DB584E6-49FE-A048-8D6A-D88A00EA7A8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871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47" name="Line 147">
                  <a:extLst>
                    <a:ext uri="{FF2B5EF4-FFF2-40B4-BE49-F238E27FC236}">
                      <a16:creationId xmlns:a16="http://schemas.microsoft.com/office/drawing/2014/main" id="{99CA2FE9-CC5D-7342-AA6C-90D1E705DA8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871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48" name="Line 148">
                  <a:extLst>
                    <a:ext uri="{FF2B5EF4-FFF2-40B4-BE49-F238E27FC236}">
                      <a16:creationId xmlns:a16="http://schemas.microsoft.com/office/drawing/2014/main" id="{22EB04A2-EF70-A34F-B950-9F69A4FBF5D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43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49" name="Line 149">
                  <a:extLst>
                    <a:ext uri="{FF2B5EF4-FFF2-40B4-BE49-F238E27FC236}">
                      <a16:creationId xmlns:a16="http://schemas.microsoft.com/office/drawing/2014/main" id="{7B8FB151-FCCC-AB45-A0D6-566F5D9001C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943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50" name="Line 150">
                  <a:extLst>
                    <a:ext uri="{FF2B5EF4-FFF2-40B4-BE49-F238E27FC236}">
                      <a16:creationId xmlns:a16="http://schemas.microsoft.com/office/drawing/2014/main" id="{A7C1B373-EA94-0F4F-B776-A8EDA3A91E8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008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51" name="Line 151">
                  <a:extLst>
                    <a:ext uri="{FF2B5EF4-FFF2-40B4-BE49-F238E27FC236}">
                      <a16:creationId xmlns:a16="http://schemas.microsoft.com/office/drawing/2014/main" id="{1C40DE6C-D6D3-4445-8FE6-41F45B13B71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008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52" name="Line 152">
                  <a:extLst>
                    <a:ext uri="{FF2B5EF4-FFF2-40B4-BE49-F238E27FC236}">
                      <a16:creationId xmlns:a16="http://schemas.microsoft.com/office/drawing/2014/main" id="{6A8FD557-6881-3B4C-9E1B-6242F44E79B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064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53" name="Line 153">
                  <a:extLst>
                    <a:ext uri="{FF2B5EF4-FFF2-40B4-BE49-F238E27FC236}">
                      <a16:creationId xmlns:a16="http://schemas.microsoft.com/office/drawing/2014/main" id="{B14D9F38-6A39-7849-AA3B-DCF3C8E1FA8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064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54" name="Line 154">
                  <a:extLst>
                    <a:ext uri="{FF2B5EF4-FFF2-40B4-BE49-F238E27FC236}">
                      <a16:creationId xmlns:a16="http://schemas.microsoft.com/office/drawing/2014/main" id="{C7275911-F488-6544-AEAB-7315B651B4E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111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55" name="Line 155">
                  <a:extLst>
                    <a:ext uri="{FF2B5EF4-FFF2-40B4-BE49-F238E27FC236}">
                      <a16:creationId xmlns:a16="http://schemas.microsoft.com/office/drawing/2014/main" id="{A451E30D-9D65-3D45-BEBB-0C03FBD3BCD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111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56" name="Line 156">
                  <a:extLst>
                    <a:ext uri="{FF2B5EF4-FFF2-40B4-BE49-F238E27FC236}">
                      <a16:creationId xmlns:a16="http://schemas.microsoft.com/office/drawing/2014/main" id="{BF268738-6C15-414C-8A3F-9CA4DA700ED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154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57" name="Line 157">
                  <a:extLst>
                    <a:ext uri="{FF2B5EF4-FFF2-40B4-BE49-F238E27FC236}">
                      <a16:creationId xmlns:a16="http://schemas.microsoft.com/office/drawing/2014/main" id="{6A682BCB-2809-6C46-8F0D-8A3815F162C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154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58" name="Line 158">
                  <a:extLst>
                    <a:ext uri="{FF2B5EF4-FFF2-40B4-BE49-F238E27FC236}">
                      <a16:creationId xmlns:a16="http://schemas.microsoft.com/office/drawing/2014/main" id="{84CDE631-6D95-3642-8748-2D62873D167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154" y="5546"/>
                  <a:ext cx="0" cy="18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59" name="Line 159">
                  <a:extLst>
                    <a:ext uri="{FF2B5EF4-FFF2-40B4-BE49-F238E27FC236}">
                      <a16:creationId xmlns:a16="http://schemas.microsoft.com/office/drawing/2014/main" id="{3346A2B9-F957-CE4B-A84D-945CD204161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434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60" name="Line 160">
                  <a:extLst>
                    <a:ext uri="{FF2B5EF4-FFF2-40B4-BE49-F238E27FC236}">
                      <a16:creationId xmlns:a16="http://schemas.microsoft.com/office/drawing/2014/main" id="{47E168A0-68B5-AA43-87DF-F81A3BCFEEA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434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61" name="Line 161">
                  <a:extLst>
                    <a:ext uri="{FF2B5EF4-FFF2-40B4-BE49-F238E27FC236}">
                      <a16:creationId xmlns:a16="http://schemas.microsoft.com/office/drawing/2014/main" id="{D1D9C873-51F6-DB43-9365-080FE83C368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597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62" name="Line 162">
                  <a:extLst>
                    <a:ext uri="{FF2B5EF4-FFF2-40B4-BE49-F238E27FC236}">
                      <a16:creationId xmlns:a16="http://schemas.microsoft.com/office/drawing/2014/main" id="{92998809-FB05-0C4B-87A4-2C64EBFAA15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597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63" name="Line 163">
                  <a:extLst>
                    <a:ext uri="{FF2B5EF4-FFF2-40B4-BE49-F238E27FC236}">
                      <a16:creationId xmlns:a16="http://schemas.microsoft.com/office/drawing/2014/main" id="{9AA88683-0B24-5642-963B-B5118ACE4F8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714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64" name="Line 164">
                  <a:extLst>
                    <a:ext uri="{FF2B5EF4-FFF2-40B4-BE49-F238E27FC236}">
                      <a16:creationId xmlns:a16="http://schemas.microsoft.com/office/drawing/2014/main" id="{D2C04E6E-679D-504A-8359-54BEBE9254D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714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65" name="Line 165">
                  <a:extLst>
                    <a:ext uri="{FF2B5EF4-FFF2-40B4-BE49-F238E27FC236}">
                      <a16:creationId xmlns:a16="http://schemas.microsoft.com/office/drawing/2014/main" id="{4B0BB329-A543-8746-95DA-5F90C68F051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803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66" name="Line 166">
                  <a:extLst>
                    <a:ext uri="{FF2B5EF4-FFF2-40B4-BE49-F238E27FC236}">
                      <a16:creationId xmlns:a16="http://schemas.microsoft.com/office/drawing/2014/main" id="{5A51A95A-4BC5-F14A-89E3-19060618EAE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803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67" name="Line 167">
                  <a:extLst>
                    <a:ext uri="{FF2B5EF4-FFF2-40B4-BE49-F238E27FC236}">
                      <a16:creationId xmlns:a16="http://schemas.microsoft.com/office/drawing/2014/main" id="{BA87CAA3-B167-7D46-BA44-100494A3900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877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68" name="Line 168">
                  <a:extLst>
                    <a:ext uri="{FF2B5EF4-FFF2-40B4-BE49-F238E27FC236}">
                      <a16:creationId xmlns:a16="http://schemas.microsoft.com/office/drawing/2014/main" id="{A422AA86-CDE2-5145-997A-766BA6E5D1A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877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69" name="Line 169">
                  <a:extLst>
                    <a:ext uri="{FF2B5EF4-FFF2-40B4-BE49-F238E27FC236}">
                      <a16:creationId xmlns:a16="http://schemas.microsoft.com/office/drawing/2014/main" id="{DA022F9B-B6E8-F54B-8775-DAA8953C203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937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70" name="Line 170">
                  <a:extLst>
                    <a:ext uri="{FF2B5EF4-FFF2-40B4-BE49-F238E27FC236}">
                      <a16:creationId xmlns:a16="http://schemas.microsoft.com/office/drawing/2014/main" id="{BBF50B5D-3D79-E744-A3FA-BCD9224CED8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937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71" name="Line 171">
                  <a:extLst>
                    <a:ext uri="{FF2B5EF4-FFF2-40B4-BE49-F238E27FC236}">
                      <a16:creationId xmlns:a16="http://schemas.microsoft.com/office/drawing/2014/main" id="{F25F602E-6AC8-9441-BAE3-84390D38DA2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993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72" name="Line 172">
                  <a:extLst>
                    <a:ext uri="{FF2B5EF4-FFF2-40B4-BE49-F238E27FC236}">
                      <a16:creationId xmlns:a16="http://schemas.microsoft.com/office/drawing/2014/main" id="{5FD630C2-1610-9243-B342-DDECF131379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993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73" name="Line 173">
                  <a:extLst>
                    <a:ext uri="{FF2B5EF4-FFF2-40B4-BE49-F238E27FC236}">
                      <a16:creationId xmlns:a16="http://schemas.microsoft.com/office/drawing/2014/main" id="{E9C95CFC-64EA-664E-B4B8-4EA984D13EB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40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74" name="Line 174">
                  <a:extLst>
                    <a:ext uri="{FF2B5EF4-FFF2-40B4-BE49-F238E27FC236}">
                      <a16:creationId xmlns:a16="http://schemas.microsoft.com/office/drawing/2014/main" id="{7CF6A84B-CE5E-5C45-B0AD-E0ED689F6F8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040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75" name="Line 175">
                  <a:extLst>
                    <a:ext uri="{FF2B5EF4-FFF2-40B4-BE49-F238E27FC236}">
                      <a16:creationId xmlns:a16="http://schemas.microsoft.com/office/drawing/2014/main" id="{9AC99D78-836E-C848-9184-6576BAE8457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83" y="5546"/>
                  <a:ext cx="0" cy="9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76" name="Line 176">
                  <a:extLst>
                    <a:ext uri="{FF2B5EF4-FFF2-40B4-BE49-F238E27FC236}">
                      <a16:creationId xmlns:a16="http://schemas.microsoft.com/office/drawing/2014/main" id="{17AC6AC7-152F-FC40-BAF6-AFC306D9042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083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77" name="Line 177">
                  <a:extLst>
                    <a:ext uri="{FF2B5EF4-FFF2-40B4-BE49-F238E27FC236}">
                      <a16:creationId xmlns:a16="http://schemas.microsoft.com/office/drawing/2014/main" id="{C3F6633C-A555-8F45-85FF-E39DB4ADEEC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83" y="5546"/>
                  <a:ext cx="0" cy="18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78" name="Line 178">
                  <a:extLst>
                    <a:ext uri="{FF2B5EF4-FFF2-40B4-BE49-F238E27FC236}">
                      <a16:creationId xmlns:a16="http://schemas.microsoft.com/office/drawing/2014/main" id="{006B2161-91A6-7A40-B41D-B04A0B0CDE4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5830"/>
                  <a:ext cx="17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79" name="Line 179">
                  <a:extLst>
                    <a:ext uri="{FF2B5EF4-FFF2-40B4-BE49-F238E27FC236}">
                      <a16:creationId xmlns:a16="http://schemas.microsoft.com/office/drawing/2014/main" id="{204A8E7F-5B83-F948-8C62-198D5CECF5E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066" y="5830"/>
                  <a:ext cx="17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80" name="Rectangle 180">
                  <a:extLst>
                    <a:ext uri="{FF2B5EF4-FFF2-40B4-BE49-F238E27FC236}">
                      <a16:creationId xmlns:a16="http://schemas.microsoft.com/office/drawing/2014/main" id="{767DEF1D-9FA8-CD47-B76F-5BF75907F7F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90" y="5768"/>
                  <a:ext cx="263" cy="18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lIns="92075" tIns="46038" rIns="92075" bIns="46038">
                  <a:sp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</a:pPr>
                  <a:r>
                    <a:rPr lang="it-IT" altLang="it-IT" sz="1400">
                      <a:solidFill>
                        <a:srgbClr val="000000"/>
                      </a:solidFill>
                    </a:rPr>
                    <a:t>-90</a:t>
                  </a:r>
                </a:p>
              </p:txBody>
            </p:sp>
            <p:sp>
              <p:nvSpPr>
                <p:cNvPr id="51381" name="Line 181">
                  <a:extLst>
                    <a:ext uri="{FF2B5EF4-FFF2-40B4-BE49-F238E27FC236}">
                      <a16:creationId xmlns:a16="http://schemas.microsoft.com/office/drawing/2014/main" id="{40D0E8B0-0338-F246-BABE-0F6BAEBC692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6118"/>
                  <a:ext cx="17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82" name="Line 182">
                  <a:extLst>
                    <a:ext uri="{FF2B5EF4-FFF2-40B4-BE49-F238E27FC236}">
                      <a16:creationId xmlns:a16="http://schemas.microsoft.com/office/drawing/2014/main" id="{1C7806A6-987F-3D45-B707-A14570D827D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066" y="6118"/>
                  <a:ext cx="17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83" name="Rectangle 183">
                  <a:extLst>
                    <a:ext uri="{FF2B5EF4-FFF2-40B4-BE49-F238E27FC236}">
                      <a16:creationId xmlns:a16="http://schemas.microsoft.com/office/drawing/2014/main" id="{339C122E-40AB-BB4F-84CE-B57885EE8B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56" y="6055"/>
                  <a:ext cx="323" cy="18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lIns="92075" tIns="46038" rIns="92075" bIns="46038">
                  <a:sp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ct val="0"/>
                    </a:spcBef>
                  </a:pPr>
                  <a:r>
                    <a:rPr lang="it-IT" altLang="it-IT" sz="1400">
                      <a:solidFill>
                        <a:srgbClr val="000000"/>
                      </a:solidFill>
                    </a:rPr>
                    <a:t>-180</a:t>
                  </a:r>
                </a:p>
              </p:txBody>
            </p:sp>
            <p:sp>
              <p:nvSpPr>
                <p:cNvPr id="51384" name="Line 184">
                  <a:extLst>
                    <a:ext uri="{FF2B5EF4-FFF2-40B4-BE49-F238E27FC236}">
                      <a16:creationId xmlns:a16="http://schemas.microsoft.com/office/drawing/2014/main" id="{74D77BD3-78F6-5040-82E2-D99047B25E0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5546"/>
                  <a:ext cx="17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85" name="Line 185">
                  <a:extLst>
                    <a:ext uri="{FF2B5EF4-FFF2-40B4-BE49-F238E27FC236}">
                      <a16:creationId xmlns:a16="http://schemas.microsoft.com/office/drawing/2014/main" id="{162C3CDE-4761-4E42-A407-AA7A5D9378F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066" y="5546"/>
                  <a:ext cx="17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86" name="Line 186">
                  <a:extLst>
                    <a:ext uri="{FF2B5EF4-FFF2-40B4-BE49-F238E27FC236}">
                      <a16:creationId xmlns:a16="http://schemas.microsoft.com/office/drawing/2014/main" id="{60713E18-5FFD-364C-8554-41B98C1CD1F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6181"/>
                  <a:ext cx="1862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87" name="Line 187">
                  <a:extLst>
                    <a:ext uri="{FF2B5EF4-FFF2-40B4-BE49-F238E27FC236}">
                      <a16:creationId xmlns:a16="http://schemas.microsoft.com/office/drawing/2014/main" id="{A2645F70-EFC1-A147-8E4B-E7C74374E59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5546"/>
                  <a:ext cx="1862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88" name="Line 188">
                  <a:extLst>
                    <a:ext uri="{FF2B5EF4-FFF2-40B4-BE49-F238E27FC236}">
                      <a16:creationId xmlns:a16="http://schemas.microsoft.com/office/drawing/2014/main" id="{62D2E4EA-4E0C-C349-92B1-B8BD93836F4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2221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89" name="Line 189">
                  <a:extLst>
                    <a:ext uri="{FF2B5EF4-FFF2-40B4-BE49-F238E27FC236}">
                      <a16:creationId xmlns:a16="http://schemas.microsoft.com/office/drawing/2014/main" id="{5811EFE1-EA67-8C4D-A6DB-8BC85BBF780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083" y="5546"/>
                  <a:ext cx="0" cy="635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90" name="Line 190">
                  <a:extLst>
                    <a:ext uri="{FF2B5EF4-FFF2-40B4-BE49-F238E27FC236}">
                      <a16:creationId xmlns:a16="http://schemas.microsoft.com/office/drawing/2014/main" id="{62BA68B2-903B-F341-9F61-BB52884E0A7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21" y="6181"/>
                  <a:ext cx="11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91" name="Line 191">
                  <a:extLst>
                    <a:ext uri="{FF2B5EF4-FFF2-40B4-BE49-F238E27FC236}">
                      <a16:creationId xmlns:a16="http://schemas.microsoft.com/office/drawing/2014/main" id="{95A19126-D0F3-5045-B814-9079AB1AEB7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83" y="5546"/>
                  <a:ext cx="12" cy="0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51392" name="Freeform 192">
                  <a:extLst>
                    <a:ext uri="{FF2B5EF4-FFF2-40B4-BE49-F238E27FC236}">
                      <a16:creationId xmlns:a16="http://schemas.microsoft.com/office/drawing/2014/main" id="{AC51521D-A458-3040-9B08-0384E5BD08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21" y="5560"/>
                  <a:ext cx="1863" cy="523"/>
                </a:xfrm>
                <a:custGeom>
                  <a:avLst/>
                  <a:gdLst>
                    <a:gd name="T0" fmla="*/ 0 w 1863"/>
                    <a:gd name="T1" fmla="*/ 0 h 523"/>
                    <a:gd name="T2" fmla="*/ 60 w 1863"/>
                    <a:gd name="T3" fmla="*/ 0 h 523"/>
                    <a:gd name="T4" fmla="*/ 116 w 1863"/>
                    <a:gd name="T5" fmla="*/ 4 h 523"/>
                    <a:gd name="T6" fmla="*/ 176 w 1863"/>
                    <a:gd name="T7" fmla="*/ 4 h 523"/>
                    <a:gd name="T8" fmla="*/ 232 w 1863"/>
                    <a:gd name="T9" fmla="*/ 9 h 523"/>
                    <a:gd name="T10" fmla="*/ 292 w 1863"/>
                    <a:gd name="T11" fmla="*/ 13 h 523"/>
                    <a:gd name="T12" fmla="*/ 348 w 1863"/>
                    <a:gd name="T13" fmla="*/ 13 h 523"/>
                    <a:gd name="T14" fmla="*/ 408 w 1863"/>
                    <a:gd name="T15" fmla="*/ 22 h 523"/>
                    <a:gd name="T16" fmla="*/ 468 w 1863"/>
                    <a:gd name="T17" fmla="*/ 27 h 523"/>
                    <a:gd name="T18" fmla="*/ 524 w 1863"/>
                    <a:gd name="T19" fmla="*/ 31 h 523"/>
                    <a:gd name="T20" fmla="*/ 585 w 1863"/>
                    <a:gd name="T21" fmla="*/ 40 h 523"/>
                    <a:gd name="T22" fmla="*/ 641 w 1863"/>
                    <a:gd name="T23" fmla="*/ 49 h 523"/>
                    <a:gd name="T24" fmla="*/ 700 w 1863"/>
                    <a:gd name="T25" fmla="*/ 57 h 523"/>
                    <a:gd name="T26" fmla="*/ 756 w 1863"/>
                    <a:gd name="T27" fmla="*/ 71 h 523"/>
                    <a:gd name="T28" fmla="*/ 816 w 1863"/>
                    <a:gd name="T29" fmla="*/ 84 h 523"/>
                    <a:gd name="T30" fmla="*/ 877 w 1863"/>
                    <a:gd name="T31" fmla="*/ 107 h 523"/>
                    <a:gd name="T32" fmla="*/ 933 w 1863"/>
                    <a:gd name="T33" fmla="*/ 130 h 523"/>
                    <a:gd name="T34" fmla="*/ 993 w 1863"/>
                    <a:gd name="T35" fmla="*/ 161 h 523"/>
                    <a:gd name="T36" fmla="*/ 1049 w 1863"/>
                    <a:gd name="T37" fmla="*/ 197 h 523"/>
                    <a:gd name="T38" fmla="*/ 1109 w 1863"/>
                    <a:gd name="T39" fmla="*/ 238 h 523"/>
                    <a:gd name="T40" fmla="*/ 1165 w 1863"/>
                    <a:gd name="T41" fmla="*/ 283 h 523"/>
                    <a:gd name="T42" fmla="*/ 1225 w 1863"/>
                    <a:gd name="T43" fmla="*/ 328 h 523"/>
                    <a:gd name="T44" fmla="*/ 1285 w 1863"/>
                    <a:gd name="T45" fmla="*/ 364 h 523"/>
                    <a:gd name="T46" fmla="*/ 1341 w 1863"/>
                    <a:gd name="T47" fmla="*/ 400 h 523"/>
                    <a:gd name="T48" fmla="*/ 1401 w 1863"/>
                    <a:gd name="T49" fmla="*/ 427 h 523"/>
                    <a:gd name="T50" fmla="*/ 1457 w 1863"/>
                    <a:gd name="T51" fmla="*/ 445 h 523"/>
                    <a:gd name="T52" fmla="*/ 1517 w 1863"/>
                    <a:gd name="T53" fmla="*/ 463 h 523"/>
                    <a:gd name="T54" fmla="*/ 1577 w 1863"/>
                    <a:gd name="T55" fmla="*/ 476 h 523"/>
                    <a:gd name="T56" fmla="*/ 1633 w 1863"/>
                    <a:gd name="T57" fmla="*/ 490 h 523"/>
                    <a:gd name="T58" fmla="*/ 1685 w 1863"/>
                    <a:gd name="T59" fmla="*/ 499 h 523"/>
                    <a:gd name="T60" fmla="*/ 1771 w 1863"/>
                    <a:gd name="T61" fmla="*/ 512 h 523"/>
                    <a:gd name="T62" fmla="*/ 1862 w 1863"/>
                    <a:gd name="T63" fmla="*/ 522 h 5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1863" h="523">
                      <a:moveTo>
                        <a:pt x="0" y="0"/>
                      </a:moveTo>
                      <a:lnTo>
                        <a:pt x="60" y="0"/>
                      </a:lnTo>
                      <a:lnTo>
                        <a:pt x="116" y="4"/>
                      </a:lnTo>
                      <a:lnTo>
                        <a:pt x="176" y="4"/>
                      </a:lnTo>
                      <a:lnTo>
                        <a:pt x="232" y="9"/>
                      </a:lnTo>
                      <a:lnTo>
                        <a:pt x="292" y="13"/>
                      </a:lnTo>
                      <a:lnTo>
                        <a:pt x="348" y="13"/>
                      </a:lnTo>
                      <a:lnTo>
                        <a:pt x="408" y="22"/>
                      </a:lnTo>
                      <a:lnTo>
                        <a:pt x="468" y="27"/>
                      </a:lnTo>
                      <a:lnTo>
                        <a:pt x="524" y="31"/>
                      </a:lnTo>
                      <a:lnTo>
                        <a:pt x="585" y="40"/>
                      </a:lnTo>
                      <a:lnTo>
                        <a:pt x="641" y="49"/>
                      </a:lnTo>
                      <a:lnTo>
                        <a:pt x="700" y="57"/>
                      </a:lnTo>
                      <a:lnTo>
                        <a:pt x="756" y="71"/>
                      </a:lnTo>
                      <a:lnTo>
                        <a:pt x="816" y="84"/>
                      </a:lnTo>
                      <a:lnTo>
                        <a:pt x="877" y="107"/>
                      </a:lnTo>
                      <a:lnTo>
                        <a:pt x="933" y="130"/>
                      </a:lnTo>
                      <a:lnTo>
                        <a:pt x="993" y="161"/>
                      </a:lnTo>
                      <a:lnTo>
                        <a:pt x="1049" y="197"/>
                      </a:lnTo>
                      <a:lnTo>
                        <a:pt x="1109" y="238"/>
                      </a:lnTo>
                      <a:lnTo>
                        <a:pt x="1165" y="283"/>
                      </a:lnTo>
                      <a:lnTo>
                        <a:pt x="1225" y="328"/>
                      </a:lnTo>
                      <a:lnTo>
                        <a:pt x="1285" y="364"/>
                      </a:lnTo>
                      <a:lnTo>
                        <a:pt x="1341" y="400"/>
                      </a:lnTo>
                      <a:lnTo>
                        <a:pt x="1401" y="427"/>
                      </a:lnTo>
                      <a:lnTo>
                        <a:pt x="1457" y="445"/>
                      </a:lnTo>
                      <a:lnTo>
                        <a:pt x="1517" y="463"/>
                      </a:lnTo>
                      <a:lnTo>
                        <a:pt x="1577" y="476"/>
                      </a:lnTo>
                      <a:lnTo>
                        <a:pt x="1633" y="490"/>
                      </a:lnTo>
                      <a:lnTo>
                        <a:pt x="1685" y="499"/>
                      </a:lnTo>
                      <a:lnTo>
                        <a:pt x="1771" y="512"/>
                      </a:lnTo>
                      <a:lnTo>
                        <a:pt x="1862" y="522"/>
                      </a:lnTo>
                    </a:path>
                  </a:pathLst>
                </a:custGeom>
                <a:noFill/>
                <a:ln w="12700" cap="rnd" cmpd="sng">
                  <a:solidFill>
                    <a:srgbClr val="0F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GB"/>
                </a:p>
              </p:txBody>
            </p:sp>
            <p:graphicFrame>
              <p:nvGraphicFramePr>
                <p:cNvPr id="51393" name="Object 193">
                  <a:extLst>
                    <a:ext uri="{FF2B5EF4-FFF2-40B4-BE49-F238E27FC236}">
                      <a16:creationId xmlns:a16="http://schemas.microsoft.com/office/drawing/2014/main" id="{25DE5898-217D-F843-95F7-1925D03E1C9E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2047" y="5494"/>
                <a:ext cx="151" cy="91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56344" r:id="rId9" imgW="7899400" imgH="4686300" progId="Equation">
                        <p:embed/>
                      </p:oleObj>
                    </mc:Choice>
                    <mc:Fallback>
                      <p:oleObj r:id="rId9" imgW="7899400" imgH="4686300" progId="Equation">
                        <p:embed/>
                        <p:pic>
                          <p:nvPicPr>
                            <p:cNvPr id="51393" name="Object 193">
                              <a:extLst>
                                <a:ext uri="{FF2B5EF4-FFF2-40B4-BE49-F238E27FC236}">
                                  <a16:creationId xmlns:a16="http://schemas.microsoft.com/office/drawing/2014/main" id="{25DE5898-217D-F843-95F7-1925D03E1C9E}"/>
                                </a:ext>
                              </a:extLst>
                            </p:cNvPr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1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2047" y="5494"/>
                              <a:ext cx="151" cy="91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sp>
            <p:nvSpPr>
              <p:cNvPr id="51394" name="Line 194">
                <a:extLst>
                  <a:ext uri="{FF2B5EF4-FFF2-40B4-BE49-F238E27FC236}">
                    <a16:creationId xmlns:a16="http://schemas.microsoft.com/office/drawing/2014/main" id="{F2FB010B-8118-E847-9554-A93279CE4B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00" y="5986"/>
                <a:ext cx="0" cy="136"/>
              </a:xfrm>
              <a:prstGeom prst="line">
                <a:avLst/>
              </a:prstGeom>
              <a:noFill/>
              <a:ln w="50800">
                <a:solidFill>
                  <a:srgbClr val="FF0033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51400" name="Line 200">
              <a:extLst>
                <a:ext uri="{FF2B5EF4-FFF2-40B4-BE49-F238E27FC236}">
                  <a16:creationId xmlns:a16="http://schemas.microsoft.com/office/drawing/2014/main" id="{7FD4E23B-3425-F044-B503-0B13A064AA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232" y="1584"/>
              <a:ext cx="192" cy="624"/>
            </a:xfrm>
            <a:prstGeom prst="line">
              <a:avLst/>
            </a:prstGeom>
            <a:noFill/>
            <a:ln w="12700">
              <a:solidFill>
                <a:srgbClr val="0066CC"/>
              </a:solidFill>
              <a:prstDash val="dash"/>
              <a:round/>
              <a:headEnd type="stealth" w="med" len="med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401" name="Text Box 201">
              <a:extLst>
                <a:ext uri="{FF2B5EF4-FFF2-40B4-BE49-F238E27FC236}">
                  <a16:creationId xmlns:a16="http://schemas.microsoft.com/office/drawing/2014/main" id="{1D1D0262-6A2B-5A43-80F1-473F1CE2A1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28" y="2208"/>
              <a:ext cx="277" cy="2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2400">
                  <a:solidFill>
                    <a:srgbClr val="0066CC"/>
                  </a:solidFill>
                  <a:latin typeface="Symbol" pitchFamily="2" charset="2"/>
                </a:rPr>
                <a:t>w</a:t>
              </a:r>
              <a:r>
                <a:rPr lang="it-IT" altLang="it-IT" sz="2400" baseline="-25000">
                  <a:solidFill>
                    <a:srgbClr val="0066CC"/>
                  </a:solidFill>
                </a:rPr>
                <a:t>T</a:t>
              </a:r>
              <a:endParaRPr lang="it-IT" altLang="it-IT" sz="2400"/>
            </a:p>
          </p:txBody>
        </p:sp>
        <p:sp>
          <p:nvSpPr>
            <p:cNvPr id="51402" name="Line 202">
              <a:extLst>
                <a:ext uri="{FF2B5EF4-FFF2-40B4-BE49-F238E27FC236}">
                  <a16:creationId xmlns:a16="http://schemas.microsoft.com/office/drawing/2014/main" id="{38830AC3-975A-B44D-981D-58E8678DAA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8" y="3360"/>
              <a:ext cx="1680" cy="0"/>
            </a:xfrm>
            <a:prstGeom prst="line">
              <a:avLst/>
            </a:prstGeom>
            <a:noFill/>
            <a:ln w="12700">
              <a:solidFill>
                <a:srgbClr val="FF0033"/>
              </a:solidFill>
              <a:prstDash val="dash"/>
              <a:round/>
              <a:headEnd type="none" w="sm" len="sm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403" name="Line 203">
              <a:extLst>
                <a:ext uri="{FF2B5EF4-FFF2-40B4-BE49-F238E27FC236}">
                  <a16:creationId xmlns:a16="http://schemas.microsoft.com/office/drawing/2014/main" id="{B5FAF13A-3FB7-3E48-BFE5-088FFA513C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8" y="816"/>
              <a:ext cx="0" cy="2544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404" name="Text Box 204">
              <a:extLst>
                <a:ext uri="{FF2B5EF4-FFF2-40B4-BE49-F238E27FC236}">
                  <a16:creationId xmlns:a16="http://schemas.microsoft.com/office/drawing/2014/main" id="{FF8ABAE4-878C-A747-8EFA-F83D67151E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28" y="3408"/>
              <a:ext cx="414" cy="2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</a:pPr>
              <a:r>
                <a:rPr lang="it-IT" altLang="it-IT" sz="2400">
                  <a:solidFill>
                    <a:schemeClr val="accent1"/>
                  </a:solidFill>
                </a:rPr>
                <a:t>m</a:t>
              </a:r>
              <a:r>
                <a:rPr lang="it-IT" altLang="it-IT" sz="2400" baseline="-25000">
                  <a:solidFill>
                    <a:schemeClr val="accent1"/>
                  </a:solidFill>
                  <a:latin typeface="Symbol" pitchFamily="2" charset="2"/>
                </a:rPr>
                <a:t>j</a:t>
              </a:r>
              <a:endParaRPr lang="it-IT" altLang="it-IT" sz="240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3769028"/>
      </p:ext>
    </p:extLst>
  </p:cSld>
  <p:clrMapOvr>
    <a:masterClrMapping/>
  </p:clrMapOvr>
</p:sld>
</file>

<file path=ppt/theme/theme1.xml><?xml version="1.0" encoding="utf-8"?>
<a:theme xmlns:a="http://schemas.openxmlformats.org/drawingml/2006/main" name="uliSpare">
  <a:themeElements>
    <a:clrScheme name="Astro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uliSpare">
      <a:majorFont>
        <a:latin typeface="Copperplate Gothic Light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7620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Pct val="100000"/>
          <a:buFont typeface="Verdana" pitchFamily="34" charset="0"/>
          <a:buChar char="◊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7620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Pct val="100000"/>
          <a:buFont typeface="Verdana" pitchFamily="34" charset="0"/>
          <a:buChar char="◊"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uliSpar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liSpar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liSpar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liSpar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liSpar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liSpar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liSpar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R&amp;SpA</Template>
  <TotalTime>1049</TotalTime>
  <Words>1173</Words>
  <Application>Microsoft Macintosh PowerPoint</Application>
  <PresentationFormat>Widescreen</PresentationFormat>
  <Paragraphs>236</Paragraphs>
  <Slides>13</Slides>
  <Notes>1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4</vt:i4>
      </vt:variant>
      <vt:variant>
        <vt:lpstr>Titoli diapositive</vt:lpstr>
      </vt:variant>
      <vt:variant>
        <vt:i4>13</vt:i4>
      </vt:variant>
    </vt:vector>
  </HeadingPairs>
  <TitlesOfParts>
    <vt:vector size="24" baseType="lpstr">
      <vt:lpstr>Arial</vt:lpstr>
      <vt:lpstr>Comic Sans MS</vt:lpstr>
      <vt:lpstr>Copperplate Gothic Light</vt:lpstr>
      <vt:lpstr>Symbol</vt:lpstr>
      <vt:lpstr>Times New Roman</vt:lpstr>
      <vt:lpstr>Verdana</vt:lpstr>
      <vt:lpstr>uliSpare</vt:lpstr>
      <vt:lpstr>Image</vt:lpstr>
      <vt:lpstr>Equation</vt:lpstr>
      <vt:lpstr>Immagine bitmap</vt:lpstr>
      <vt:lpstr>MathType Equation</vt:lpstr>
      <vt:lpstr>Sintesi Ciclo Chiuso</vt:lpstr>
      <vt:lpstr>Indice</vt:lpstr>
      <vt:lpstr>Obiettivi del Controllo</vt:lpstr>
      <vt:lpstr>Obiettivi del Controllo (2)</vt:lpstr>
      <vt:lpstr>Sintesi (progettazione)</vt:lpstr>
      <vt:lpstr>Specifiche a Regime</vt:lpstr>
      <vt:lpstr>Specifiche al Transitorio (vedi Marro par. 4.9)</vt:lpstr>
      <vt:lpstr>Legami globali</vt:lpstr>
      <vt:lpstr>Transitorio  Anello Aperto</vt:lpstr>
      <vt:lpstr>Specifiche per i Disturbi</vt:lpstr>
      <vt:lpstr>Regolazione vs. Asservimento</vt:lpstr>
      <vt:lpstr>Sintesi per Tentativi</vt:lpstr>
      <vt:lpstr> Altre considerazioni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Equazioni Differenziali</dc:title>
  <dc:creator>Stefano Panzieri</dc:creator>
  <cp:lastModifiedBy>Stefano Panzieri</cp:lastModifiedBy>
  <cp:revision>123</cp:revision>
  <cp:lastPrinted>1998-03-25T13:12:00Z</cp:lastPrinted>
  <dcterms:created xsi:type="dcterms:W3CDTF">2018-03-12T14:43:51Z</dcterms:created>
  <dcterms:modified xsi:type="dcterms:W3CDTF">2020-05-06T13:48:10Z</dcterms:modified>
</cp:coreProperties>
</file>

<file path=docProps/thumbnail.jpeg>
</file>